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notesMasterIdLst>
    <p:notesMasterId r:id="rId6"/>
  </p:notesMasterIdLst>
  <p:sldIdLst>
    <p:sldId id="266" r:id="rId2"/>
    <p:sldId id="269" r:id="rId3"/>
    <p:sldId id="271" r:id="rId4"/>
    <p:sldId id="267" r:id="rId5"/>
  </p:sldIdLst>
  <p:sldSz cx="7559675" cy="10691813"/>
  <p:notesSz cx="6807200" cy="9939338"/>
  <p:embeddedFontLst>
    <p:embeddedFont>
      <p:font typeface="メイリオ" panose="020B0604030504040204" pitchFamily="50" charset="-128"/>
      <p:regular r:id="rId7"/>
      <p:bold r:id="rId8"/>
      <p:italic r:id="rId9"/>
      <p:boldItalic r:id="rId10"/>
    </p:embeddedFont>
    <p:embeddedFont>
      <p:font typeface="メイリオ" panose="020B0604030504040204" pitchFamily="50" charset="-128"/>
      <p:regular r:id="rId7"/>
      <p:bold r:id="rId8"/>
      <p:italic r:id="rId9"/>
      <p:boldItalic r:id="rId10"/>
    </p:embeddedFont>
  </p:embeddedFont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7">
          <p15:clr>
            <a:srgbClr val="A4A3A4"/>
          </p15:clr>
        </p15:guide>
        <p15:guide id="2" pos="235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地方独立行政法人青森県産業技術センター" initials="A" lastIdx="3" clrIdx="0"/>
  <p:cmAuthor id="2" name="青森県産業技術センター"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F325"/>
    <a:srgbClr val="66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39" autoAdjust="0"/>
    <p:restoredTop sz="94605" autoAdjust="0"/>
  </p:normalViewPr>
  <p:slideViewPr>
    <p:cSldViewPr snapToGrid="0">
      <p:cViewPr>
        <p:scale>
          <a:sx n="100" d="100"/>
          <a:sy n="100" d="100"/>
        </p:scale>
        <p:origin x="2832" y="72"/>
      </p:cViewPr>
      <p:guideLst>
        <p:guide orient="horz" pos="3367"/>
        <p:guide pos="2358"/>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1"/>
            <a:ext cx="2949787" cy="498693"/>
          </a:xfrm>
          <a:prstGeom prst="rect">
            <a:avLst/>
          </a:prstGeom>
        </p:spPr>
        <p:txBody>
          <a:bodyPr vert="horz" lIns="92226" tIns="46113" rIns="92226" bIns="46113"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55839" y="1"/>
            <a:ext cx="2949787" cy="498693"/>
          </a:xfrm>
          <a:prstGeom prst="rect">
            <a:avLst/>
          </a:prstGeom>
        </p:spPr>
        <p:txBody>
          <a:bodyPr vert="horz" lIns="92226" tIns="46113" rIns="92226" bIns="46113" rtlCol="0"/>
          <a:lstStyle>
            <a:lvl1pPr algn="r">
              <a:defRPr sz="1200"/>
            </a:lvl1pPr>
          </a:lstStyle>
          <a:p>
            <a:fld id="{67D26036-3948-4EB1-8B13-313C2B99BE73}" type="datetimeFigureOut">
              <a:rPr kumimoji="1" lang="ja-JP" altLang="en-US" smtClean="0"/>
              <a:t>2024/8/27</a:t>
            </a:fld>
            <a:endParaRPr kumimoji="1" lang="ja-JP" altLang="en-US" dirty="0"/>
          </a:p>
        </p:txBody>
      </p:sp>
      <p:sp>
        <p:nvSpPr>
          <p:cNvPr id="4" name="スライド イメージ プレースホルダー 3"/>
          <p:cNvSpPr>
            <a:spLocks noGrp="1" noRot="1" noChangeAspect="1"/>
          </p:cNvSpPr>
          <p:nvPr>
            <p:ph type="sldImg" idx="2"/>
          </p:nvPr>
        </p:nvSpPr>
        <p:spPr>
          <a:xfrm>
            <a:off x="2217738" y="1243013"/>
            <a:ext cx="2371725" cy="3352800"/>
          </a:xfrm>
          <a:prstGeom prst="rect">
            <a:avLst/>
          </a:prstGeom>
          <a:noFill/>
          <a:ln w="12700">
            <a:solidFill>
              <a:prstClr val="black"/>
            </a:solidFill>
          </a:ln>
        </p:spPr>
        <p:txBody>
          <a:bodyPr vert="horz" lIns="92226" tIns="46113" rIns="92226" bIns="46113" rtlCol="0" anchor="ctr"/>
          <a:lstStyle/>
          <a:p>
            <a:endParaRPr lang="ja-JP" altLang="en-US" dirty="0"/>
          </a:p>
        </p:txBody>
      </p:sp>
      <p:sp>
        <p:nvSpPr>
          <p:cNvPr id="5" name="ノート プレースホルダー 4"/>
          <p:cNvSpPr>
            <a:spLocks noGrp="1"/>
          </p:cNvSpPr>
          <p:nvPr>
            <p:ph type="body" sz="quarter" idx="3"/>
          </p:nvPr>
        </p:nvSpPr>
        <p:spPr>
          <a:xfrm>
            <a:off x="680721" y="4783310"/>
            <a:ext cx="5445760" cy="3913615"/>
          </a:xfrm>
          <a:prstGeom prst="rect">
            <a:avLst/>
          </a:prstGeom>
        </p:spPr>
        <p:txBody>
          <a:bodyPr vert="horz" lIns="92226" tIns="46113" rIns="92226" bIns="4611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9440647"/>
            <a:ext cx="2949787" cy="498692"/>
          </a:xfrm>
          <a:prstGeom prst="rect">
            <a:avLst/>
          </a:prstGeom>
        </p:spPr>
        <p:txBody>
          <a:bodyPr vert="horz" lIns="92226" tIns="46113" rIns="92226" bIns="46113"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55839" y="9440647"/>
            <a:ext cx="2949787" cy="498692"/>
          </a:xfrm>
          <a:prstGeom prst="rect">
            <a:avLst/>
          </a:prstGeom>
        </p:spPr>
        <p:txBody>
          <a:bodyPr vert="horz" lIns="92226" tIns="46113" rIns="92226" bIns="46113" rtlCol="0" anchor="b"/>
          <a:lstStyle>
            <a:lvl1pPr algn="r">
              <a:defRPr sz="1200"/>
            </a:lvl1pPr>
          </a:lstStyle>
          <a:p>
            <a:fld id="{15CF1C77-65B9-4522-A350-8EBCFC801257}" type="slidenum">
              <a:rPr kumimoji="1" lang="ja-JP" altLang="en-US" smtClean="0"/>
              <a:t>‹#›</a:t>
            </a:fld>
            <a:endParaRPr kumimoji="1" lang="ja-JP" altLang="en-US" dirty="0"/>
          </a:p>
        </p:txBody>
      </p:sp>
    </p:spTree>
    <p:extLst>
      <p:ext uri="{BB962C8B-B14F-4D97-AF65-F5344CB8AC3E}">
        <p14:creationId xmlns:p14="http://schemas.microsoft.com/office/powerpoint/2010/main" val="279225221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ー 1">
            <a:extLst>
              <a:ext uri="{FF2B5EF4-FFF2-40B4-BE49-F238E27FC236}">
                <a16:creationId xmlns:a16="http://schemas.microsoft.com/office/drawing/2014/main" id="{E879BF0B-56C7-4EB1-07BD-463B039620A1}"/>
              </a:ext>
            </a:extLst>
          </p:cNvPr>
          <p:cNvSpPr>
            <a:spLocks noGrp="1" noRot="1" noChangeAspect="1" noChangeArrowheads="1" noTextEdit="1"/>
          </p:cNvSpPr>
          <p:nvPr>
            <p:ph type="sldImg"/>
          </p:nvPr>
        </p:nvSpPr>
        <p:spPr>
          <a:noFill/>
          <a:ln cap="flat">
            <a:miter lim="800000"/>
            <a:headEnd type="none" w="med" len="med"/>
            <a:tailEnd type="none" w="med" len="med"/>
          </a:ln>
        </p:spPr>
      </p:sp>
      <p:sp>
        <p:nvSpPr>
          <p:cNvPr id="8195" name="ノート プレースホルダー 2">
            <a:extLst>
              <a:ext uri="{FF2B5EF4-FFF2-40B4-BE49-F238E27FC236}">
                <a16:creationId xmlns:a16="http://schemas.microsoft.com/office/drawing/2014/main" id="{DE68B23F-FE23-8C30-60CA-BE669E5FFB9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0"/>
              </a:spcBef>
            </a:pPr>
            <a:r>
              <a:rPr lang="ja-JP" altLang="en-US" dirty="0"/>
              <a:t>プレスリリース日は空欄で提出。</a:t>
            </a:r>
            <a:endParaRPr lang="en-US" altLang="ja-JP" dirty="0"/>
          </a:p>
          <a:p>
            <a:pPr>
              <a:spcBef>
                <a:spcPct val="0"/>
              </a:spcBef>
            </a:pPr>
            <a:endParaRPr lang="en-US" altLang="ja-JP" dirty="0"/>
          </a:p>
          <a:p>
            <a:pPr>
              <a:spcBef>
                <a:spcPct val="0"/>
              </a:spcBef>
            </a:pPr>
            <a:r>
              <a:rPr lang="ja-JP" altLang="en-US" dirty="0"/>
              <a:t>全体の概要。内容が一目で分かるように記載。</a:t>
            </a:r>
            <a:endParaRPr lang="en-US" altLang="ja-JP" dirty="0"/>
          </a:p>
          <a:p>
            <a:pPr>
              <a:spcBef>
                <a:spcPct val="0"/>
              </a:spcBef>
            </a:pPr>
            <a:endParaRPr lang="en-US" altLang="ja-JP" dirty="0"/>
          </a:p>
          <a:p>
            <a:pPr>
              <a:spcBef>
                <a:spcPct val="0"/>
              </a:spcBef>
            </a:pPr>
            <a:r>
              <a:rPr lang="ja-JP" altLang="en-US" dirty="0"/>
              <a:t>プレスリリースはホームページにも掲載するので、ウェブアクセシビリティ（読み上げ対応や色差等）にも注意する。　</a:t>
            </a:r>
            <a:endParaRPr lang="en-US" altLang="ja-JP" dirty="0"/>
          </a:p>
          <a:p>
            <a:pPr>
              <a:spcBef>
                <a:spcPct val="0"/>
              </a:spcBef>
            </a:pPr>
            <a:r>
              <a:rPr lang="ja-JP" altLang="en-US" dirty="0"/>
              <a:t>例）単語の中の文字間隔調整はスペースを使わず、「ホームタブ＞フォント＞文字</a:t>
            </a:r>
            <a:r>
              <a:rPr lang="ja-JP" altLang="en-US" sz="1100" dirty="0"/>
              <a:t>の</a:t>
            </a:r>
            <a:r>
              <a:rPr lang="ja-JP" altLang="en-US" dirty="0"/>
              <a:t>間隔」で調整（２文字の「概要」「日時」など）。</a:t>
            </a:r>
            <a:endParaRPr lang="en-US" altLang="ja-JP" dirty="0"/>
          </a:p>
          <a:p>
            <a:pPr>
              <a:spcBef>
                <a:spcPct val="0"/>
              </a:spcBef>
            </a:pPr>
            <a:endParaRPr lang="en-US" altLang="ja-JP" dirty="0"/>
          </a:p>
        </p:txBody>
      </p:sp>
      <p:sp>
        <p:nvSpPr>
          <p:cNvPr id="8196" name="スライド番号プレースホルダー 3">
            <a:extLst>
              <a:ext uri="{FF2B5EF4-FFF2-40B4-BE49-F238E27FC236}">
                <a16:creationId xmlns:a16="http://schemas.microsoft.com/office/drawing/2014/main" id="{CF451E1A-7636-4A96-CEEB-4B2FC8DE47B4}"/>
              </a:ext>
            </a:extLst>
          </p:cNvPr>
          <p:cNvSpPr>
            <a:spLocks noChangeArrowheads="1"/>
          </p:cNvSpPr>
          <p:nvPr/>
        </p:nvSpPr>
        <p:spPr bwMode="auto">
          <a:xfrm>
            <a:off x="5629276" y="6464381"/>
            <a:ext cx="4308475" cy="3412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192" tIns="46096" rIns="92192" bIns="46096" anchor="b"/>
          <a:lstStyle>
            <a:lvl1pPr>
              <a:spcBef>
                <a:spcPct val="30000"/>
              </a:spcBef>
              <a:buSzPct val="100000"/>
              <a:defRPr kumimoji="1" sz="12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1pPr>
            <a:lvl2pPr marL="742950" indent="-285750">
              <a:spcBef>
                <a:spcPct val="30000"/>
              </a:spcBef>
              <a:buSzPct val="100000"/>
              <a:defRPr kumimoji="1" sz="12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2pPr>
            <a:lvl3pPr marL="1143000" indent="-228600">
              <a:spcBef>
                <a:spcPct val="30000"/>
              </a:spcBef>
              <a:buSzPct val="100000"/>
              <a:defRPr kumimoji="1" sz="12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3pPr>
            <a:lvl4pPr marL="1600200" indent="-228600">
              <a:spcBef>
                <a:spcPct val="30000"/>
              </a:spcBef>
              <a:buSzPct val="100000"/>
              <a:defRPr kumimoji="1" sz="12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4pPr>
            <a:lvl5pPr marL="2057400" indent="-228600">
              <a:spcBef>
                <a:spcPct val="30000"/>
              </a:spcBef>
              <a:buSzPct val="100000"/>
              <a:defRPr kumimoji="1" sz="12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5pPr>
            <a:lvl6pPr marL="2514600" indent="-228600" eaLnBrk="0" fontAlgn="base" hangingPunct="0">
              <a:spcBef>
                <a:spcPct val="30000"/>
              </a:spcBef>
              <a:spcAft>
                <a:spcPct val="0"/>
              </a:spcAft>
              <a:buSzPct val="100000"/>
              <a:defRPr kumimoji="1" sz="12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6pPr>
            <a:lvl7pPr marL="2971800" indent="-228600" eaLnBrk="0" fontAlgn="base" hangingPunct="0">
              <a:spcBef>
                <a:spcPct val="30000"/>
              </a:spcBef>
              <a:spcAft>
                <a:spcPct val="0"/>
              </a:spcAft>
              <a:buSzPct val="100000"/>
              <a:defRPr kumimoji="1" sz="12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7pPr>
            <a:lvl8pPr marL="3429000" indent="-228600" eaLnBrk="0" fontAlgn="base" hangingPunct="0">
              <a:spcBef>
                <a:spcPct val="30000"/>
              </a:spcBef>
              <a:spcAft>
                <a:spcPct val="0"/>
              </a:spcAft>
              <a:buSzPct val="100000"/>
              <a:defRPr kumimoji="1" sz="12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8pPr>
            <a:lvl9pPr marL="3886200" indent="-228600" eaLnBrk="0" fontAlgn="base" hangingPunct="0">
              <a:spcBef>
                <a:spcPct val="30000"/>
              </a:spcBef>
              <a:spcAft>
                <a:spcPct val="0"/>
              </a:spcAft>
              <a:buSzPct val="100000"/>
              <a:defRPr kumimoji="1" sz="12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9pPr>
          </a:lstStyle>
          <a:p>
            <a:pPr algn="r">
              <a:spcBef>
                <a:spcPct val="0"/>
              </a:spcBef>
            </a:pPr>
            <a:fld id="{A6993A0C-AFB7-4B12-9FC8-0D92DCE875F1}" type="slidenum">
              <a:rPr lang="ja-JP" altLang="en-US"/>
              <a:pPr algn="r">
                <a:spcBef>
                  <a:spcPct val="0"/>
                </a:spcBef>
              </a:pPr>
              <a:t>1</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このリリースで発表する詳細な情報について、自由形式で記載。</a:t>
            </a:r>
            <a:endParaRPr kumimoji="1" lang="en-US" altLang="ja-JP" dirty="0"/>
          </a:p>
        </p:txBody>
      </p:sp>
      <p:sp>
        <p:nvSpPr>
          <p:cNvPr id="4" name="スライド番号プレースホルダー 3"/>
          <p:cNvSpPr>
            <a:spLocks noGrp="1"/>
          </p:cNvSpPr>
          <p:nvPr>
            <p:ph type="sldNum" sz="quarter" idx="10"/>
          </p:nvPr>
        </p:nvSpPr>
        <p:spPr/>
        <p:txBody>
          <a:bodyPr/>
          <a:lstStyle/>
          <a:p>
            <a:fld id="{15CF1C77-65B9-4522-A350-8EBCFC801257}" type="slidenum">
              <a:rPr kumimoji="1" lang="ja-JP" altLang="en-US" smtClean="0"/>
              <a:t>2</a:t>
            </a:fld>
            <a:endParaRPr kumimoji="1" lang="ja-JP" altLang="en-US" dirty="0"/>
          </a:p>
        </p:txBody>
      </p:sp>
    </p:spTree>
    <p:extLst>
      <p:ext uri="{BB962C8B-B14F-4D97-AF65-F5344CB8AC3E}">
        <p14:creationId xmlns:p14="http://schemas.microsoft.com/office/powerpoint/2010/main" val="1471880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このリリースで発表する詳細な情報について、自由形式で記載。</a:t>
            </a:r>
            <a:endParaRPr kumimoji="1" lang="en-US" altLang="ja-JP" dirty="0"/>
          </a:p>
        </p:txBody>
      </p:sp>
      <p:sp>
        <p:nvSpPr>
          <p:cNvPr id="4" name="スライド番号プレースホルダー 3"/>
          <p:cNvSpPr>
            <a:spLocks noGrp="1"/>
          </p:cNvSpPr>
          <p:nvPr>
            <p:ph type="sldNum" sz="quarter" idx="10"/>
          </p:nvPr>
        </p:nvSpPr>
        <p:spPr/>
        <p:txBody>
          <a:bodyPr/>
          <a:lstStyle/>
          <a:p>
            <a:fld id="{15CF1C77-65B9-4522-A350-8EBCFC801257}" type="slidenum">
              <a:rPr kumimoji="1" lang="ja-JP" altLang="en-US" smtClean="0"/>
              <a:t>3</a:t>
            </a:fld>
            <a:endParaRPr kumimoji="1" lang="ja-JP" altLang="en-US" dirty="0"/>
          </a:p>
        </p:txBody>
      </p:sp>
    </p:spTree>
    <p:extLst>
      <p:ext uri="{BB962C8B-B14F-4D97-AF65-F5344CB8AC3E}">
        <p14:creationId xmlns:p14="http://schemas.microsoft.com/office/powerpoint/2010/main" val="548950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取材者のための情報。このページだけを見て取材場所に向かうことがあるので、地図・連絡先を必ず記載。</a:t>
            </a:r>
            <a:endParaRPr kumimoji="1" lang="en-US" altLang="ja-JP" dirty="0"/>
          </a:p>
          <a:p>
            <a:r>
              <a:rPr kumimoji="1" lang="ja-JP" altLang="en-US" dirty="0"/>
              <a:t>地図については、印刷しても著作権に問題の無いものを使用すること（リーフレット掲載の地図、会場の許諾を得た地図など）。</a:t>
            </a:r>
          </a:p>
        </p:txBody>
      </p:sp>
      <p:sp>
        <p:nvSpPr>
          <p:cNvPr id="4" name="スライド番号プレースホルダー 3"/>
          <p:cNvSpPr>
            <a:spLocks noGrp="1"/>
          </p:cNvSpPr>
          <p:nvPr>
            <p:ph type="sldNum" sz="quarter" idx="10"/>
          </p:nvPr>
        </p:nvSpPr>
        <p:spPr/>
        <p:txBody>
          <a:bodyPr/>
          <a:lstStyle/>
          <a:p>
            <a:fld id="{15CF1C77-65B9-4522-A350-8EBCFC801257}" type="slidenum">
              <a:rPr kumimoji="1" lang="ja-JP" altLang="en-US" smtClean="0"/>
              <a:t>4</a:t>
            </a:fld>
            <a:endParaRPr kumimoji="1" lang="ja-JP" altLang="en-US" dirty="0"/>
          </a:p>
        </p:txBody>
      </p:sp>
    </p:spTree>
    <p:extLst>
      <p:ext uri="{BB962C8B-B14F-4D97-AF65-F5344CB8AC3E}">
        <p14:creationId xmlns:p14="http://schemas.microsoft.com/office/powerpoint/2010/main" val="604984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008F65D-CFD8-44F5-BBB7-7D4275518663}" type="datetimeFigureOut">
              <a:rPr kumimoji="1" lang="ja-JP" altLang="en-US" smtClean="0"/>
              <a:t>2024/8/27</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8A2E8150-5382-4A5E-87E0-F8B2013DB5E9}" type="slidenum">
              <a:rPr kumimoji="1" lang="ja-JP" altLang="en-US" smtClean="0"/>
              <a:t>‹#›</a:t>
            </a:fld>
            <a:endParaRPr kumimoji="1" lang="ja-JP" altLang="en-US" dirty="0"/>
          </a:p>
        </p:txBody>
      </p:sp>
    </p:spTree>
    <p:extLst>
      <p:ext uri="{BB962C8B-B14F-4D97-AF65-F5344CB8AC3E}">
        <p14:creationId xmlns:p14="http://schemas.microsoft.com/office/powerpoint/2010/main" val="1814946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008F65D-CFD8-44F5-BBB7-7D4275518663}" type="datetimeFigureOut">
              <a:rPr kumimoji="1" lang="ja-JP" altLang="en-US" smtClean="0"/>
              <a:t>2024/8/27</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8A2E8150-5382-4A5E-87E0-F8B2013DB5E9}" type="slidenum">
              <a:rPr kumimoji="1" lang="ja-JP" altLang="en-US" smtClean="0"/>
              <a:t>‹#›</a:t>
            </a:fld>
            <a:endParaRPr kumimoji="1" lang="ja-JP" altLang="en-US" dirty="0"/>
          </a:p>
        </p:txBody>
      </p:sp>
    </p:spTree>
    <p:extLst>
      <p:ext uri="{BB962C8B-B14F-4D97-AF65-F5344CB8AC3E}">
        <p14:creationId xmlns:p14="http://schemas.microsoft.com/office/powerpoint/2010/main" val="3097139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008F65D-CFD8-44F5-BBB7-7D4275518663}" type="datetimeFigureOut">
              <a:rPr kumimoji="1" lang="ja-JP" altLang="en-US" smtClean="0"/>
              <a:t>2024/8/27</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8A2E8150-5382-4A5E-87E0-F8B2013DB5E9}" type="slidenum">
              <a:rPr kumimoji="1" lang="ja-JP" altLang="en-US" smtClean="0"/>
              <a:t>‹#›</a:t>
            </a:fld>
            <a:endParaRPr kumimoji="1" lang="ja-JP" altLang="en-US" dirty="0"/>
          </a:p>
        </p:txBody>
      </p:sp>
    </p:spTree>
    <p:extLst>
      <p:ext uri="{BB962C8B-B14F-4D97-AF65-F5344CB8AC3E}">
        <p14:creationId xmlns:p14="http://schemas.microsoft.com/office/powerpoint/2010/main" val="511325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008F65D-CFD8-44F5-BBB7-7D4275518663}" type="datetimeFigureOut">
              <a:rPr kumimoji="1" lang="ja-JP" altLang="en-US" smtClean="0"/>
              <a:t>2024/8/27</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8A2E8150-5382-4A5E-87E0-F8B2013DB5E9}" type="slidenum">
              <a:rPr kumimoji="1" lang="ja-JP" altLang="en-US" smtClean="0"/>
              <a:t>‹#›</a:t>
            </a:fld>
            <a:endParaRPr kumimoji="1" lang="ja-JP" altLang="en-US" dirty="0"/>
          </a:p>
        </p:txBody>
      </p:sp>
    </p:spTree>
    <p:extLst>
      <p:ext uri="{BB962C8B-B14F-4D97-AF65-F5344CB8AC3E}">
        <p14:creationId xmlns:p14="http://schemas.microsoft.com/office/powerpoint/2010/main" val="31722819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008F65D-CFD8-44F5-BBB7-7D4275518663}" type="datetimeFigureOut">
              <a:rPr kumimoji="1" lang="ja-JP" altLang="en-US" smtClean="0"/>
              <a:t>2024/8/27</a:t>
            </a:fld>
            <a:endParaRPr kumimoji="1" lang="ja-JP" altLang="en-US" dirty="0"/>
          </a:p>
        </p:txBody>
      </p:sp>
      <p:sp>
        <p:nvSpPr>
          <p:cNvPr id="8" name="Footer Placeholder 7"/>
          <p:cNvSpPr>
            <a:spLocks noGrp="1"/>
          </p:cNvSpPr>
          <p:nvPr>
            <p:ph type="ftr" sz="quarter" idx="11"/>
          </p:nvPr>
        </p:nvSpPr>
        <p:spPr/>
        <p:txBody>
          <a:bodyPr/>
          <a:lstStyle/>
          <a:p>
            <a:endParaRPr kumimoji="1" lang="ja-JP" altLang="en-US" dirty="0"/>
          </a:p>
        </p:txBody>
      </p:sp>
      <p:sp>
        <p:nvSpPr>
          <p:cNvPr id="9" name="Slide Number Placeholder 8"/>
          <p:cNvSpPr>
            <a:spLocks noGrp="1"/>
          </p:cNvSpPr>
          <p:nvPr>
            <p:ph type="sldNum" sz="quarter" idx="12"/>
          </p:nvPr>
        </p:nvSpPr>
        <p:spPr/>
        <p:txBody>
          <a:bodyPr/>
          <a:lstStyle/>
          <a:p>
            <a:fld id="{8A2E8150-5382-4A5E-87E0-F8B2013DB5E9}" type="slidenum">
              <a:rPr kumimoji="1" lang="ja-JP" altLang="en-US" smtClean="0"/>
              <a:t>‹#›</a:t>
            </a:fld>
            <a:endParaRPr kumimoji="1" lang="ja-JP" altLang="en-US" dirty="0"/>
          </a:p>
        </p:txBody>
      </p:sp>
    </p:spTree>
    <p:extLst>
      <p:ext uri="{BB962C8B-B14F-4D97-AF65-F5344CB8AC3E}">
        <p14:creationId xmlns:p14="http://schemas.microsoft.com/office/powerpoint/2010/main" val="3018677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008F65D-CFD8-44F5-BBB7-7D4275518663}" type="datetimeFigureOut">
              <a:rPr kumimoji="1" lang="ja-JP" altLang="en-US" smtClean="0"/>
              <a:t>2024/8/27</a:t>
            </a:fld>
            <a:endParaRPr kumimoji="1" lang="ja-JP" altLang="en-US" dirty="0"/>
          </a:p>
        </p:txBody>
      </p:sp>
      <p:sp>
        <p:nvSpPr>
          <p:cNvPr id="4" name="Footer Placeholder 3"/>
          <p:cNvSpPr>
            <a:spLocks noGrp="1"/>
          </p:cNvSpPr>
          <p:nvPr>
            <p:ph type="ftr" sz="quarter" idx="11"/>
          </p:nvPr>
        </p:nvSpPr>
        <p:spPr/>
        <p:txBody>
          <a:bodyPr/>
          <a:lstStyle/>
          <a:p>
            <a:endParaRPr kumimoji="1" lang="ja-JP" altLang="en-US" dirty="0"/>
          </a:p>
        </p:txBody>
      </p:sp>
      <p:sp>
        <p:nvSpPr>
          <p:cNvPr id="5" name="Slide Number Placeholder 4"/>
          <p:cNvSpPr>
            <a:spLocks noGrp="1"/>
          </p:cNvSpPr>
          <p:nvPr>
            <p:ph type="sldNum" sz="quarter" idx="12"/>
          </p:nvPr>
        </p:nvSpPr>
        <p:spPr/>
        <p:txBody>
          <a:bodyPr/>
          <a:lstStyle/>
          <a:p>
            <a:fld id="{8A2E8150-5382-4A5E-87E0-F8B2013DB5E9}" type="slidenum">
              <a:rPr kumimoji="1" lang="ja-JP" altLang="en-US" smtClean="0"/>
              <a:t>‹#›</a:t>
            </a:fld>
            <a:endParaRPr kumimoji="1" lang="ja-JP" altLang="en-US" dirty="0"/>
          </a:p>
        </p:txBody>
      </p:sp>
    </p:spTree>
    <p:extLst>
      <p:ext uri="{BB962C8B-B14F-4D97-AF65-F5344CB8AC3E}">
        <p14:creationId xmlns:p14="http://schemas.microsoft.com/office/powerpoint/2010/main" val="4075190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08F65D-CFD8-44F5-BBB7-7D4275518663}" type="datetimeFigureOut">
              <a:rPr kumimoji="1" lang="ja-JP" altLang="en-US" smtClean="0"/>
              <a:t>2024/8/27</a:t>
            </a:fld>
            <a:endParaRPr kumimoji="1" lang="ja-JP" altLang="en-US" dirty="0"/>
          </a:p>
        </p:txBody>
      </p:sp>
      <p:sp>
        <p:nvSpPr>
          <p:cNvPr id="3" name="Footer Placeholder 2"/>
          <p:cNvSpPr>
            <a:spLocks noGrp="1"/>
          </p:cNvSpPr>
          <p:nvPr>
            <p:ph type="ftr" sz="quarter" idx="11"/>
          </p:nvPr>
        </p:nvSpPr>
        <p:spPr/>
        <p:txBody>
          <a:bodyPr/>
          <a:lstStyle/>
          <a:p>
            <a:endParaRPr kumimoji="1" lang="ja-JP" altLang="en-US" dirty="0"/>
          </a:p>
        </p:txBody>
      </p:sp>
      <p:sp>
        <p:nvSpPr>
          <p:cNvPr id="4" name="Slide Number Placeholder 3"/>
          <p:cNvSpPr>
            <a:spLocks noGrp="1"/>
          </p:cNvSpPr>
          <p:nvPr>
            <p:ph type="sldNum" sz="quarter" idx="12"/>
          </p:nvPr>
        </p:nvSpPr>
        <p:spPr/>
        <p:txBody>
          <a:bodyPr/>
          <a:lstStyle/>
          <a:p>
            <a:fld id="{8A2E8150-5382-4A5E-87E0-F8B2013DB5E9}" type="slidenum">
              <a:rPr kumimoji="1" lang="ja-JP" altLang="en-US" smtClean="0"/>
              <a:t>‹#›</a:t>
            </a:fld>
            <a:endParaRPr kumimoji="1" lang="ja-JP" altLang="en-US" dirty="0"/>
          </a:p>
        </p:txBody>
      </p:sp>
    </p:spTree>
    <p:extLst>
      <p:ext uri="{BB962C8B-B14F-4D97-AF65-F5344CB8AC3E}">
        <p14:creationId xmlns:p14="http://schemas.microsoft.com/office/powerpoint/2010/main" val="717817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008F65D-CFD8-44F5-BBB7-7D4275518663}" type="datetimeFigureOut">
              <a:rPr kumimoji="1" lang="ja-JP" altLang="en-US" smtClean="0"/>
              <a:t>2024/8/27</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8A2E8150-5382-4A5E-87E0-F8B2013DB5E9}" type="slidenum">
              <a:rPr kumimoji="1" lang="ja-JP" altLang="en-US" smtClean="0"/>
              <a:t>‹#›</a:t>
            </a:fld>
            <a:endParaRPr kumimoji="1" lang="ja-JP" altLang="en-US" dirty="0"/>
          </a:p>
        </p:txBody>
      </p:sp>
    </p:spTree>
    <p:extLst>
      <p:ext uri="{BB962C8B-B14F-4D97-AF65-F5344CB8AC3E}">
        <p14:creationId xmlns:p14="http://schemas.microsoft.com/office/powerpoint/2010/main" val="662726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dirty="0"/>
              <a:t>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008F65D-CFD8-44F5-BBB7-7D4275518663}" type="datetimeFigureOut">
              <a:rPr kumimoji="1" lang="ja-JP" altLang="en-US" smtClean="0"/>
              <a:t>2024/8/27</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8A2E8150-5382-4A5E-87E0-F8B2013DB5E9}" type="slidenum">
              <a:rPr kumimoji="1" lang="ja-JP" altLang="en-US" smtClean="0"/>
              <a:t>‹#›</a:t>
            </a:fld>
            <a:endParaRPr kumimoji="1" lang="ja-JP" altLang="en-US" dirty="0"/>
          </a:p>
        </p:txBody>
      </p:sp>
    </p:spTree>
    <p:extLst>
      <p:ext uri="{BB962C8B-B14F-4D97-AF65-F5344CB8AC3E}">
        <p14:creationId xmlns:p14="http://schemas.microsoft.com/office/powerpoint/2010/main" val="43585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008F65D-CFD8-44F5-BBB7-7D4275518663}" type="datetimeFigureOut">
              <a:rPr kumimoji="1" lang="ja-JP" altLang="en-US" smtClean="0"/>
              <a:t>2024/8/27</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8A2E8150-5382-4A5E-87E0-F8B2013DB5E9}" type="slidenum">
              <a:rPr kumimoji="1" lang="ja-JP" altLang="en-US" smtClean="0"/>
              <a:t>‹#›</a:t>
            </a:fld>
            <a:endParaRPr kumimoji="1" lang="ja-JP" altLang="en-US" dirty="0"/>
          </a:p>
        </p:txBody>
      </p:sp>
    </p:spTree>
    <p:extLst>
      <p:ext uri="{BB962C8B-B14F-4D97-AF65-F5344CB8AC3E}">
        <p14:creationId xmlns:p14="http://schemas.microsoft.com/office/powerpoint/2010/main" val="35180035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008F65D-CFD8-44F5-BBB7-7D4275518663}" type="datetimeFigureOut">
              <a:rPr kumimoji="1" lang="ja-JP" altLang="en-US" smtClean="0"/>
              <a:t>2024/8/27</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8A2E8150-5382-4A5E-87E0-F8B2013DB5E9}" type="slidenum">
              <a:rPr kumimoji="1" lang="ja-JP" altLang="en-US" smtClean="0"/>
              <a:t>‹#›</a:t>
            </a:fld>
            <a:endParaRPr kumimoji="1" lang="ja-JP" altLang="en-US" dirty="0"/>
          </a:p>
        </p:txBody>
      </p:sp>
    </p:spTree>
    <p:extLst>
      <p:ext uri="{BB962C8B-B14F-4D97-AF65-F5344CB8AC3E}">
        <p14:creationId xmlns:p14="http://schemas.microsoft.com/office/powerpoint/2010/main" val="409890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F008F65D-CFD8-44F5-BBB7-7D4275518663}" type="datetimeFigureOut">
              <a:rPr kumimoji="1" lang="ja-JP" altLang="en-US" smtClean="0"/>
              <a:t>2024/8/27</a:t>
            </a:fld>
            <a:endParaRPr kumimoji="1" lang="ja-JP" altLang="en-US" dirty="0"/>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dirty="0"/>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8A2E8150-5382-4A5E-87E0-F8B2013DB5E9}" type="slidenum">
              <a:rPr kumimoji="1" lang="ja-JP" altLang="en-US" smtClean="0"/>
              <a:t>‹#›</a:t>
            </a:fld>
            <a:endParaRPr kumimoji="1" lang="ja-JP" altLang="en-US" dirty="0"/>
          </a:p>
        </p:txBody>
      </p:sp>
    </p:spTree>
    <p:extLst>
      <p:ext uri="{BB962C8B-B14F-4D97-AF65-F5344CB8AC3E}">
        <p14:creationId xmlns:p14="http://schemas.microsoft.com/office/powerpoint/2010/main" val="27254624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3">
            <a:extLst>
              <a:ext uri="{FF2B5EF4-FFF2-40B4-BE49-F238E27FC236}">
                <a16:creationId xmlns:a16="http://schemas.microsoft.com/office/drawing/2014/main" id="{AF4D0993-A106-EFF1-6C7A-5B50BA21CC86}"/>
              </a:ext>
            </a:extLst>
          </p:cNvPr>
          <p:cNvPicPr preferRelativeResize="0">
            <a:picLocks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906785" y="332958"/>
            <a:ext cx="4203255" cy="812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テキスト ボックス 4">
            <a:extLst>
              <a:ext uri="{FF2B5EF4-FFF2-40B4-BE49-F238E27FC236}">
                <a16:creationId xmlns:a16="http://schemas.microsoft.com/office/drawing/2014/main" id="{3F841B61-D85E-B60C-CF18-5EDF719E5587}"/>
              </a:ext>
            </a:extLst>
          </p:cNvPr>
          <p:cNvSpPr>
            <a:spLocks noChangeArrowheads="1"/>
          </p:cNvSpPr>
          <p:nvPr/>
        </p:nvSpPr>
        <p:spPr bwMode="auto">
          <a:xfrm>
            <a:off x="419100" y="455098"/>
            <a:ext cx="2585915" cy="88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ts val="825"/>
              </a:spcBef>
              <a:buSzPct val="100000"/>
              <a:buFont typeface="Arial" panose="020B0604020202020204" pitchFamily="34" charset="0"/>
              <a:buChar char="•"/>
              <a:defRPr kumimoji="1" sz="23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1pPr>
            <a:lvl2pPr marL="566738" indent="-188913">
              <a:lnSpc>
                <a:spcPct val="90000"/>
              </a:lnSpc>
              <a:spcBef>
                <a:spcPts val="413"/>
              </a:spcBef>
              <a:buSzPct val="100000"/>
              <a:buFont typeface="Arial" panose="020B0604020202020204" pitchFamily="34" charset="0"/>
              <a:buChar char="•"/>
              <a:defRPr kumimoji="1" sz="19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2pPr>
            <a:lvl3pPr marL="944563" indent="-188913">
              <a:lnSpc>
                <a:spcPct val="90000"/>
              </a:lnSpc>
              <a:spcBef>
                <a:spcPts val="413"/>
              </a:spcBef>
              <a:buSzPct val="100000"/>
              <a:buFont typeface="Arial" panose="020B0604020202020204" pitchFamily="34" charset="0"/>
              <a:buChar char="•"/>
              <a:defRPr kumimoji="1" sz="16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3pPr>
            <a:lvl4pPr marL="1322388"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4pPr>
            <a:lvl5pPr marL="1700213"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5pPr>
            <a:lvl6pPr marL="21574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6pPr>
            <a:lvl7pPr marL="26146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7pPr>
            <a:lvl8pPr marL="30718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8pPr>
            <a:lvl9pPr marL="35290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9pPr>
          </a:lstStyle>
          <a:p>
            <a:pPr algn="ctr">
              <a:lnSpc>
                <a:spcPct val="100000"/>
              </a:lnSpc>
              <a:spcBef>
                <a:spcPct val="0"/>
              </a:spcBef>
              <a:buFontTx/>
              <a:buNone/>
            </a:pPr>
            <a:r>
              <a:rPr lang="ja-JP" altLang="en-US" sz="2000" b="1" dirty="0">
                <a:latin typeface="メイリオ" panose="020B0604030504040204" pitchFamily="50" charset="-128"/>
                <a:ea typeface="メイリオ" panose="020B0604030504040204" pitchFamily="50" charset="-128"/>
              </a:rPr>
              <a:t>プレスリリース</a:t>
            </a:r>
          </a:p>
          <a:p>
            <a:pPr algn="ctr">
              <a:lnSpc>
                <a:spcPct val="100000"/>
              </a:lnSpc>
              <a:spcBef>
                <a:spcPct val="0"/>
              </a:spcBef>
              <a:buFontTx/>
              <a:buNone/>
            </a:pPr>
            <a:r>
              <a:rPr lang="en-US" altLang="ja-JP" sz="1200" b="1" dirty="0">
                <a:latin typeface="メイリオ" panose="020B0604030504040204" pitchFamily="50" charset="-128"/>
                <a:ea typeface="メイリオ" panose="020B0604030504040204" pitchFamily="50" charset="-128"/>
              </a:rPr>
              <a:t>AITC Press release</a:t>
            </a:r>
          </a:p>
          <a:p>
            <a:pPr algn="ctr">
              <a:lnSpc>
                <a:spcPct val="100000"/>
              </a:lnSpc>
              <a:spcBef>
                <a:spcPct val="0"/>
              </a:spcBef>
              <a:buFontTx/>
              <a:buNone/>
            </a:pPr>
            <a:r>
              <a:rPr lang="en-US" altLang="ja-JP" sz="1200" b="1" dirty="0">
                <a:latin typeface="メイリオ" panose="020B0604030504040204" pitchFamily="50" charset="-128"/>
                <a:ea typeface="メイリオ" panose="020B0604030504040204" pitchFamily="50" charset="-128"/>
              </a:rPr>
              <a:t>2024.08.27</a:t>
            </a:r>
          </a:p>
        </p:txBody>
      </p:sp>
      <p:sp>
        <p:nvSpPr>
          <p:cNvPr id="4" name="テキスト ボックス 6">
            <a:extLst>
              <a:ext uri="{FF2B5EF4-FFF2-40B4-BE49-F238E27FC236}">
                <a16:creationId xmlns:a16="http://schemas.microsoft.com/office/drawing/2014/main" id="{39C3D5A8-7294-E5DF-1834-E0097D9BD230}"/>
              </a:ext>
            </a:extLst>
          </p:cNvPr>
          <p:cNvSpPr>
            <a:spLocks noChangeArrowheads="1"/>
          </p:cNvSpPr>
          <p:nvPr/>
        </p:nvSpPr>
        <p:spPr bwMode="auto">
          <a:xfrm>
            <a:off x="4904767" y="1504916"/>
            <a:ext cx="2155393" cy="3495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ts val="825"/>
              </a:spcBef>
              <a:buSzPct val="100000"/>
              <a:buFont typeface="Arial" panose="020B0604020202020204" pitchFamily="34" charset="0"/>
              <a:buChar char="•"/>
              <a:defRPr kumimoji="1" sz="23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1pPr>
            <a:lvl2pPr marL="566738" indent="-188913">
              <a:lnSpc>
                <a:spcPct val="90000"/>
              </a:lnSpc>
              <a:spcBef>
                <a:spcPts val="413"/>
              </a:spcBef>
              <a:buSzPct val="100000"/>
              <a:buFont typeface="Arial" panose="020B0604020202020204" pitchFamily="34" charset="0"/>
              <a:buChar char="•"/>
              <a:defRPr kumimoji="1" sz="19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2pPr>
            <a:lvl3pPr marL="944563" indent="-188913">
              <a:lnSpc>
                <a:spcPct val="90000"/>
              </a:lnSpc>
              <a:spcBef>
                <a:spcPts val="413"/>
              </a:spcBef>
              <a:buSzPct val="100000"/>
              <a:buFont typeface="Arial" panose="020B0604020202020204" pitchFamily="34" charset="0"/>
              <a:buChar char="•"/>
              <a:defRPr kumimoji="1" sz="16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3pPr>
            <a:lvl4pPr marL="1322388"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4pPr>
            <a:lvl5pPr marL="1700213"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5pPr>
            <a:lvl6pPr marL="21574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6pPr>
            <a:lvl7pPr marL="26146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7pPr>
            <a:lvl8pPr marL="30718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8pPr>
            <a:lvl9pPr marL="35290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9pPr>
          </a:lstStyle>
          <a:p>
            <a:pPr algn="r">
              <a:lnSpc>
                <a:spcPct val="100000"/>
              </a:lnSpc>
              <a:spcBef>
                <a:spcPct val="0"/>
              </a:spcBef>
              <a:buFontTx/>
              <a:buNone/>
            </a:pPr>
            <a:r>
              <a:rPr lang="ja-JP" altLang="en-US" sz="1800" dirty="0">
                <a:latin typeface="メイリオ" panose="020B0604030504040204" pitchFamily="50" charset="-128"/>
                <a:ea typeface="メイリオ" panose="020B0604030504040204" pitchFamily="50" charset="-128"/>
              </a:rPr>
              <a:t>弘前工業研究所</a:t>
            </a:r>
          </a:p>
        </p:txBody>
      </p:sp>
      <p:sp>
        <p:nvSpPr>
          <p:cNvPr id="5" name="テキスト ボックス 5">
            <a:extLst>
              <a:ext uri="{FF2B5EF4-FFF2-40B4-BE49-F238E27FC236}">
                <a16:creationId xmlns:a16="http://schemas.microsoft.com/office/drawing/2014/main" id="{7AA488E7-90D7-B876-3BDD-6F94B39B317B}"/>
              </a:ext>
            </a:extLst>
          </p:cNvPr>
          <p:cNvSpPr>
            <a:spLocks noChangeArrowheads="1"/>
          </p:cNvSpPr>
          <p:nvPr/>
        </p:nvSpPr>
        <p:spPr bwMode="auto">
          <a:xfrm>
            <a:off x="0" y="2037187"/>
            <a:ext cx="7559675" cy="6548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ts val="825"/>
              </a:spcBef>
              <a:buSzPct val="100000"/>
              <a:buFont typeface="Arial" panose="020B0604020202020204" pitchFamily="34" charset="0"/>
              <a:buChar char="•"/>
              <a:defRPr kumimoji="1" sz="23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1pPr>
            <a:lvl2pPr marL="566738" indent="-188913">
              <a:lnSpc>
                <a:spcPct val="90000"/>
              </a:lnSpc>
              <a:spcBef>
                <a:spcPts val="413"/>
              </a:spcBef>
              <a:buSzPct val="100000"/>
              <a:buFont typeface="Arial" panose="020B0604020202020204" pitchFamily="34" charset="0"/>
              <a:buChar char="•"/>
              <a:defRPr kumimoji="1" sz="19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2pPr>
            <a:lvl3pPr marL="944563" indent="-188913">
              <a:lnSpc>
                <a:spcPct val="90000"/>
              </a:lnSpc>
              <a:spcBef>
                <a:spcPts val="413"/>
              </a:spcBef>
              <a:buSzPct val="100000"/>
              <a:buFont typeface="Arial" panose="020B0604020202020204" pitchFamily="34" charset="0"/>
              <a:buChar char="•"/>
              <a:defRPr kumimoji="1" sz="16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3pPr>
            <a:lvl4pPr marL="1322388"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4pPr>
            <a:lvl5pPr marL="1700213"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5pPr>
            <a:lvl6pPr marL="21574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6pPr>
            <a:lvl7pPr marL="26146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7pPr>
            <a:lvl8pPr marL="30718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8pPr>
            <a:lvl9pPr marL="35290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9pPr>
          </a:lstStyle>
          <a:p>
            <a:pPr algn="ctr">
              <a:lnSpc>
                <a:spcPts val="3100"/>
              </a:lnSpc>
              <a:spcBef>
                <a:spcPct val="0"/>
              </a:spcBef>
              <a:buFontTx/>
              <a:buNone/>
            </a:pPr>
            <a:r>
              <a:rPr lang="ja-JP" altLang="en-US" sz="2400" b="1" dirty="0">
                <a:latin typeface="メイリオ" panose="020B0604030504040204" pitchFamily="50" charset="-128"/>
                <a:ea typeface="メイリオ" panose="020B0604030504040204" pitchFamily="50" charset="-128"/>
              </a:rPr>
              <a:t>令和６年度 弘前工業研究所 一般公開</a:t>
            </a:r>
            <a:endParaRPr lang="en-US" altLang="ja-JP" sz="2400" b="1" dirty="0">
              <a:latin typeface="メイリオ" panose="020B0604030504040204" pitchFamily="50" charset="-128"/>
              <a:ea typeface="メイリオ" panose="020B0604030504040204" pitchFamily="50" charset="-128"/>
            </a:endParaRPr>
          </a:p>
          <a:p>
            <a:pPr algn="ctr">
              <a:lnSpc>
                <a:spcPts val="3100"/>
              </a:lnSpc>
              <a:spcBef>
                <a:spcPct val="0"/>
              </a:spcBef>
              <a:buFontTx/>
              <a:buNone/>
            </a:pPr>
            <a:r>
              <a:rPr lang="ja-JP" altLang="en-US" sz="1800" b="1" dirty="0">
                <a:latin typeface="メイリオ" panose="020B0604030504040204" pitchFamily="50" charset="-128"/>
                <a:ea typeface="メイリオ" panose="020B0604030504040204" pitchFamily="50" charset="-128"/>
              </a:rPr>
              <a:t>－のぞいて</a:t>
            </a:r>
            <a:r>
              <a:rPr lang="ja-JP" altLang="en-US" sz="1800" b="1">
                <a:latin typeface="メイリオ" panose="020B0604030504040204" pitchFamily="50" charset="-128"/>
                <a:ea typeface="メイリオ" panose="020B0604030504040204" pitchFamily="50" charset="-128"/>
              </a:rPr>
              <a:t>みよう！ 研究所</a:t>
            </a:r>
            <a:r>
              <a:rPr lang="ja-JP" altLang="en-US" sz="1800" b="1" dirty="0">
                <a:latin typeface="メイリオ" panose="020B0604030504040204" pitchFamily="50" charset="-128"/>
                <a:ea typeface="メイリオ" panose="020B0604030504040204" pitchFamily="50" charset="-128"/>
              </a:rPr>
              <a:t>の仕事－</a:t>
            </a:r>
            <a:endParaRPr lang="ja-JP" altLang="en-US" sz="2200" b="1" dirty="0">
              <a:latin typeface="メイリオ" panose="020B0604030504040204" pitchFamily="50" charset="-128"/>
              <a:ea typeface="メイリオ" panose="020B0604030504040204" pitchFamily="50" charset="-128"/>
            </a:endParaRPr>
          </a:p>
        </p:txBody>
      </p:sp>
      <p:pic>
        <p:nvPicPr>
          <p:cNvPr id="7" name="グループ化 21">
            <a:extLst>
              <a:ext uri="{FF2B5EF4-FFF2-40B4-BE49-F238E27FC236}">
                <a16:creationId xmlns:a16="http://schemas.microsoft.com/office/drawing/2014/main" id="{97E9621C-B488-0B93-1F7C-21C1C64536B9}"/>
              </a:ext>
            </a:extLst>
          </p:cNvPr>
          <p:cNvPicPr preferRelativeResize="0">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19100" y="1137111"/>
            <a:ext cx="6905625" cy="201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テキスト ボックス 7">
            <a:extLst>
              <a:ext uri="{FF2B5EF4-FFF2-40B4-BE49-F238E27FC236}">
                <a16:creationId xmlns:a16="http://schemas.microsoft.com/office/drawing/2014/main" id="{EC06EAC2-45D2-A76D-ADE3-4C35CC947E86}"/>
              </a:ext>
            </a:extLst>
          </p:cNvPr>
          <p:cNvSpPr txBox="1"/>
          <p:nvPr/>
        </p:nvSpPr>
        <p:spPr>
          <a:xfrm>
            <a:off x="646661" y="3033021"/>
            <a:ext cx="6413499" cy="6601807"/>
          </a:xfrm>
          <a:prstGeom prst="rect">
            <a:avLst/>
          </a:prstGeom>
          <a:noFill/>
        </p:spPr>
        <p:txBody>
          <a:bodyPr wrap="square" rtlCol="0">
            <a:spAutoFit/>
          </a:bodyPr>
          <a:lstStyle/>
          <a:p>
            <a:pPr indent="136525" algn="just"/>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研究内容・成果の展示紹介や研究施設・設備機器の見学ツアー、体験イベントなど各種企画を予定しております。今年は研究員の仕事にフォーカス</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してリクルートに関する情報</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も提供します。研究所の仕事や青森県の産業との関わりについて理解を深めていただける内容となっておりますので、この機会に是非ご来場ください。</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indent="136525" algn="just">
              <a:spcAft>
                <a:spcPts val="600"/>
              </a:spcAft>
            </a:pP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82563" algn="just">
              <a:spcAft>
                <a:spcPts val="600"/>
              </a:spcAft>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kern="0" spc="800" dirty="0">
                <a:latin typeface="メイリオ" panose="020B0604030504040204" pitchFamily="50" charset="-128"/>
                <a:ea typeface="メイリオ" panose="020B0604030504040204" pitchFamily="50" charset="-128"/>
                <a:cs typeface="メイリオ" panose="020B0604030504040204" pitchFamily="50" charset="-128"/>
              </a:rPr>
              <a:t>開催</a:t>
            </a:r>
            <a:r>
              <a:rPr lang="ja-JP" altLang="en-US" sz="1600" kern="0" dirty="0">
                <a:latin typeface="メイリオ" panose="020B0604030504040204" pitchFamily="50" charset="-128"/>
                <a:ea typeface="メイリオ" panose="020B0604030504040204" pitchFamily="50" charset="-128"/>
                <a:cs typeface="メイリオ" panose="020B0604030504040204" pitchFamily="50" charset="-128"/>
              </a:rPr>
              <a:t>日</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2024</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年９月</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27</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日（金）～９月</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28</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日</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土</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p>
          <a:p>
            <a:pPr marL="182563">
              <a:spcAft>
                <a:spcPts val="600"/>
              </a:spcAft>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●公開時間　　</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9</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時～</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16</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時</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82563">
              <a:spcAft>
                <a:spcPts val="600"/>
              </a:spcAft>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spc="3200">
                <a:latin typeface="メイリオ" panose="020B0604030504040204" pitchFamily="50" charset="-128"/>
                <a:ea typeface="メイリオ" panose="020B0604030504040204" pitchFamily="50" charset="-128"/>
                <a:cs typeface="メイリオ" panose="020B0604030504040204" pitchFamily="50" charset="-128"/>
              </a:rPr>
              <a:t>会</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場　　弘前工業研究所（弘前市扇町１－１－８）</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82563" algn="just"/>
            <a:r>
              <a:rPr lang="ja-JP" altLang="en-US" sz="1600">
                <a:latin typeface="メイリオ" panose="020B0604030504040204" pitchFamily="50" charset="-128"/>
                <a:ea typeface="メイリオ" panose="020B0604030504040204" pitchFamily="50" charset="-128"/>
                <a:cs typeface="メイリオ" panose="020B0604030504040204" pitchFamily="50" charset="-128"/>
              </a:rPr>
              <a:t>●イベント　</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研究員</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と話そう！</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なんでも相談</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616075" algn="just"/>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冷凍ながい</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も食べ比べ ／ 津軽塗しかけ体験 ／</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616075" algn="just">
              <a:spcAft>
                <a:spcPts val="600"/>
              </a:spcAft>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化学</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分析体験 ／ 苦み</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への</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挑戦！ など</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616075" indent="-1433513">
              <a:spcAft>
                <a:spcPts val="600"/>
              </a:spcAft>
            </a:pPr>
            <a:r>
              <a:rPr lang="ja-JP" altLang="en-US" sz="16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kern="0" spc="800">
                <a:latin typeface="メイリオ" panose="020B0604030504040204" pitchFamily="50" charset="-128"/>
                <a:ea typeface="メイリオ" panose="020B0604030504040204" pitchFamily="50" charset="-128"/>
                <a:cs typeface="メイリオ" panose="020B0604030504040204" pitchFamily="50" charset="-128"/>
              </a:rPr>
              <a:t>参加費</a:t>
            </a:r>
            <a:r>
              <a:rPr lang="en-US" altLang="ja-JP" sz="1600" kern="0" spc="8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spc="1200">
                <a:latin typeface="メイリオ" panose="020B0604030504040204" pitchFamily="50" charset="-128"/>
                <a:ea typeface="メイリオ" panose="020B0604030504040204" pitchFamily="50" charset="-128"/>
                <a:cs typeface="メイリオ" panose="020B0604030504040204" pitchFamily="50" charset="-128"/>
              </a:rPr>
              <a:t>無料</a:t>
            </a:r>
            <a:endParaRPr lang="en-US" altLang="ja-JP" sz="1600" spc="1200" dirty="0">
              <a:latin typeface="メイリオ" panose="020B0604030504040204" pitchFamily="50" charset="-128"/>
              <a:ea typeface="メイリオ" panose="020B0604030504040204" pitchFamily="50" charset="-128"/>
              <a:cs typeface="メイリオ" panose="020B0604030504040204" pitchFamily="50" charset="-128"/>
            </a:endParaRPr>
          </a:p>
          <a:p>
            <a:pPr marL="1616075" indent="-1433513"/>
            <a:r>
              <a:rPr lang="ja-JP" altLang="en-US" sz="16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kern="0" spc="800">
                <a:latin typeface="メイリオ" panose="020B0604030504040204" pitchFamily="50" charset="-128"/>
                <a:ea typeface="メイリオ" panose="020B0604030504040204" pitchFamily="50" charset="-128"/>
                <a:cs typeface="メイリオ" panose="020B0604030504040204" pitchFamily="50" charset="-128"/>
              </a:rPr>
              <a:t>対象</a:t>
            </a:r>
            <a:r>
              <a:rPr lang="ja-JP" altLang="en-US" sz="1600" kern="0">
                <a:latin typeface="メイリオ" panose="020B0604030504040204" pitchFamily="50" charset="-128"/>
                <a:ea typeface="メイリオ" panose="020B0604030504040204" pitchFamily="50" charset="-128"/>
                <a:cs typeface="メイリオ" panose="020B0604030504040204" pitchFamily="50" charset="-128"/>
              </a:rPr>
              <a:t>者</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どなた</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でも参加できま</a:t>
            </a:r>
            <a:r>
              <a:rPr lang="ja-JP" altLang="en-US" sz="1600" spc="-600" dirty="0">
                <a:latin typeface="メイリオ" panose="020B0604030504040204" pitchFamily="50" charset="-128"/>
                <a:ea typeface="メイリオ" panose="020B0604030504040204" pitchFamily="50" charset="-128"/>
                <a:cs typeface="メイリオ" panose="020B0604030504040204" pitchFamily="50" charset="-128"/>
              </a:rPr>
              <a:t>す</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（小学生以下</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は保護者の同伴をお願いします）</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787525" indent="-217488" algn="just"/>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定員制</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のイベントは当日先着順になっております</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ので、詳しく</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は</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HP</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をご覧</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ください。</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a:p>
            <a:pPr marL="1787525" indent="-217488" algn="just">
              <a:spcAft>
                <a:spcPts val="600"/>
              </a:spcAft>
            </a:pP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https://</a:t>
            </a:r>
            <a:r>
              <a:rPr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www.aomori-itc.or.jp</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soshiki</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400" dirty="0" err="1">
                <a:latin typeface="メイリオ" panose="020B0604030504040204" pitchFamily="50" charset="-128"/>
                <a:ea typeface="メイリオ" panose="020B0604030504040204" pitchFamily="50" charset="-128"/>
                <a:cs typeface="メイリオ" panose="020B0604030504040204" pitchFamily="50" charset="-128"/>
              </a:rPr>
              <a:t>kou_hirosaki</a:t>
            </a:r>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dirty="0">
              <a:latin typeface="メイリオ" panose="020B0604030504040204" pitchFamily="50" charset="-128"/>
              <a:ea typeface="メイリオ" panose="020B0604030504040204" pitchFamily="50" charset="-128"/>
              <a:cs typeface="メイリオ" panose="020B0604030504040204" pitchFamily="50" charset="-128"/>
            </a:endParaRPr>
          </a:p>
          <a:p>
            <a:pPr marL="182563" algn="just">
              <a:spcBef>
                <a:spcPts val="600"/>
              </a:spcBef>
              <a:spcAft>
                <a:spcPts val="600"/>
              </a:spcAft>
            </a:pP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spc="3200">
                <a:latin typeface="メイリオ" panose="020B0604030504040204" pitchFamily="50" charset="-128"/>
                <a:ea typeface="メイリオ" panose="020B0604030504040204" pitchFamily="50" charset="-128"/>
                <a:cs typeface="メイリオ" panose="020B0604030504040204" pitchFamily="50" charset="-128"/>
              </a:rPr>
              <a:t>主</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催　</a:t>
            </a:r>
            <a:r>
              <a:rPr lang="ja-JP" altLang="en-US" sz="1600" spc="-100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（地独</a:t>
            </a:r>
            <a:r>
              <a:rPr lang="ja-JP" altLang="en-US" sz="1600" spc="-6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青森県</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産業技術センター弘前</a:t>
            </a:r>
            <a:r>
              <a:rPr lang="ja-JP" altLang="en-US" sz="1600">
                <a:latin typeface="メイリオ" panose="020B0604030504040204" pitchFamily="50" charset="-128"/>
                <a:ea typeface="メイリオ" panose="020B0604030504040204" pitchFamily="50" charset="-128"/>
                <a:cs typeface="メイリオ" panose="020B0604030504040204" pitchFamily="50" charset="-128"/>
              </a:rPr>
              <a:t>工業研究所　　　　　　</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82563" algn="just"/>
            <a:r>
              <a:rPr lang="ja-JP" altLang="en-US" sz="160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お問合せ　　弘前工業研究所</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601788" algn="just"/>
            <a:r>
              <a:rPr lang="ja-JP" altLang="en-US" sz="1600">
                <a:latin typeface="メイリオ" panose="020B0604030504040204" pitchFamily="50" charset="-128"/>
                <a:ea typeface="メイリオ" panose="020B0604030504040204" pitchFamily="50" charset="-128"/>
                <a:cs typeface="メイリオ" panose="020B0604030504040204" pitchFamily="50" charset="-128"/>
              </a:rPr>
              <a:t>電  </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話：</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0172-55-6740</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（代表）</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601788" algn="just"/>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email</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600" dirty="0" err="1">
                <a:latin typeface="メイリオ" panose="020B0604030504040204" pitchFamily="50" charset="-128"/>
                <a:ea typeface="メイリオ" panose="020B0604030504040204" pitchFamily="50" charset="-128"/>
                <a:cs typeface="メイリオ" panose="020B0604030504040204" pitchFamily="50" charset="-128"/>
              </a:rPr>
              <a:t>kou_hirosaki@aomori-itc.or.jp</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82563" algn="just"/>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82563" algn="just"/>
            <a:r>
              <a:rPr lang="en-US" altLang="ja-JP" sz="14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発熱など体調不良の方の参加はご遠慮くださる</a:t>
            </a:r>
            <a:r>
              <a:rPr lang="ja-JP" altLang="en-US" sz="1400">
                <a:latin typeface="メイリオ" panose="020B0604030504040204" pitchFamily="50" charset="-128"/>
                <a:ea typeface="メイリオ" panose="020B0604030504040204" pitchFamily="50" charset="-128"/>
                <a:cs typeface="メイリオ" panose="020B0604030504040204" pitchFamily="50" charset="-128"/>
              </a:rPr>
              <a:t>ようお願いいたします</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a:t>
            </a:r>
          </a:p>
        </p:txBody>
      </p:sp>
      <p:grpSp>
        <p:nvGrpSpPr>
          <p:cNvPr id="20" name="グループ化 19">
            <a:extLst>
              <a:ext uri="{FF2B5EF4-FFF2-40B4-BE49-F238E27FC236}">
                <a16:creationId xmlns:a16="http://schemas.microsoft.com/office/drawing/2014/main" id="{E7F23EA1-3A93-5BE6-6CBF-DD60DCAFC9A6}"/>
              </a:ext>
            </a:extLst>
          </p:cNvPr>
          <p:cNvGrpSpPr/>
          <p:nvPr/>
        </p:nvGrpSpPr>
        <p:grpSpPr>
          <a:xfrm>
            <a:off x="419100" y="9662567"/>
            <a:ext cx="6782975" cy="574148"/>
            <a:chOff x="322968" y="1524784"/>
            <a:chExt cx="6440823" cy="527364"/>
          </a:xfrm>
          <a:solidFill>
            <a:srgbClr val="66FF99"/>
          </a:solidFill>
        </p:grpSpPr>
        <p:sp>
          <p:nvSpPr>
            <p:cNvPr id="21" name="正方形/長方形 20">
              <a:extLst>
                <a:ext uri="{FF2B5EF4-FFF2-40B4-BE49-F238E27FC236}">
                  <a16:creationId xmlns:a16="http://schemas.microsoft.com/office/drawing/2014/main" id="{CF4C1443-DCAC-8D16-6D4D-BE7B6C5E9497}"/>
                </a:ext>
              </a:extLst>
            </p:cNvPr>
            <p:cNvSpPr/>
            <p:nvPr/>
          </p:nvSpPr>
          <p:spPr>
            <a:xfrm>
              <a:off x="423159" y="1765607"/>
              <a:ext cx="607371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22" name="円/楕円 25">
              <a:extLst>
                <a:ext uri="{FF2B5EF4-FFF2-40B4-BE49-F238E27FC236}">
                  <a16:creationId xmlns:a16="http://schemas.microsoft.com/office/drawing/2014/main" id="{C49C4793-862B-BF33-B25D-AD35074EFCA7}"/>
                </a:ext>
              </a:extLst>
            </p:cNvPr>
            <p:cNvSpPr/>
            <p:nvPr/>
          </p:nvSpPr>
          <p:spPr>
            <a:xfrm>
              <a:off x="322968" y="1688275"/>
              <a:ext cx="200383" cy="2003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23" name="円/楕円 26">
              <a:extLst>
                <a:ext uri="{FF2B5EF4-FFF2-40B4-BE49-F238E27FC236}">
                  <a16:creationId xmlns:a16="http://schemas.microsoft.com/office/drawing/2014/main" id="{4FF092A2-12F9-8398-05C1-4A4828761887}"/>
                </a:ext>
              </a:extLst>
            </p:cNvPr>
            <p:cNvSpPr/>
            <p:nvPr/>
          </p:nvSpPr>
          <p:spPr>
            <a:xfrm>
              <a:off x="6236427" y="1524784"/>
              <a:ext cx="527364" cy="527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grpSp>
      <p:sp>
        <p:nvSpPr>
          <p:cNvPr id="24" name="テキスト ボックス 23">
            <a:extLst>
              <a:ext uri="{FF2B5EF4-FFF2-40B4-BE49-F238E27FC236}">
                <a16:creationId xmlns:a16="http://schemas.microsoft.com/office/drawing/2014/main" id="{FD015ABA-9A75-5C03-1263-5AD129935E37}"/>
              </a:ext>
            </a:extLst>
          </p:cNvPr>
          <p:cNvSpPr txBox="1"/>
          <p:nvPr/>
        </p:nvSpPr>
        <p:spPr>
          <a:xfrm>
            <a:off x="6691567" y="9792239"/>
            <a:ext cx="551705" cy="366121"/>
          </a:xfrm>
          <a:prstGeom prst="rect">
            <a:avLst/>
          </a:prstGeom>
          <a:noFill/>
        </p:spPr>
        <p:txBody>
          <a:bodyPr wrap="square" rtlCol="0">
            <a:spAutoFit/>
          </a:bodyPr>
          <a:lstStyle/>
          <a:p>
            <a:r>
              <a:rPr kumimoji="1" lang="en-US" altLang="ja-JP" dirty="0">
                <a:latin typeface="メイリオ" panose="020B0604030504040204" pitchFamily="50" charset="-128"/>
                <a:ea typeface="メイリオ" panose="020B0604030504040204" pitchFamily="50" charset="-128"/>
              </a:rPr>
              <a:t>1</a:t>
            </a:r>
            <a:r>
              <a:rPr kumimoji="1" lang="en-US" altLang="ja-JP" sz="1100" dirty="0">
                <a:latin typeface="メイリオ" panose="020B0604030504040204" pitchFamily="50" charset="-128"/>
                <a:ea typeface="メイリオ" panose="020B0604030504040204" pitchFamily="50" charset="-128"/>
              </a:rPr>
              <a:t>/4</a:t>
            </a:r>
            <a:endParaRPr kumimoji="1" lang="ja-JP" altLang="en-US" dirty="0">
              <a:latin typeface="メイリオ" panose="020B0604030504040204" pitchFamily="50" charset="-128"/>
              <a:ea typeface="メイリオ" panose="020B0604030504040204" pitchFamily="50"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54D6CC5-C3B1-4044-7450-E74ED714DE35}"/>
              </a:ext>
            </a:extLst>
          </p:cNvPr>
          <p:cNvSpPr txBox="1"/>
          <p:nvPr/>
        </p:nvSpPr>
        <p:spPr>
          <a:xfrm>
            <a:off x="638695" y="2230653"/>
            <a:ext cx="6282283" cy="6801862"/>
          </a:xfrm>
          <a:prstGeom prst="rect">
            <a:avLst/>
          </a:prstGeom>
          <a:noFill/>
        </p:spPr>
        <p:txBody>
          <a:bodyPr wrap="square" rtlCol="0">
            <a:spAutoFit/>
          </a:bodyPr>
          <a:lstStyle/>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①研究員と話そう！ </a:t>
            </a:r>
            <a:r>
              <a:rPr lang="en-US" altLang="ja-JP" sz="1600" b="1"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なんでも相談</a:t>
            </a:r>
            <a:r>
              <a:rPr lang="en-US" altLang="ja-JP" sz="1600" b="1" dirty="0">
                <a:latin typeface="メイリオ" panose="020B0604030504040204" pitchFamily="50" charset="-128"/>
                <a:ea typeface="メイリオ" panose="020B0604030504040204" pitchFamily="50" charset="-128"/>
                <a:cs typeface="メイリオ" panose="020B0604030504040204" pitchFamily="50" charset="-128"/>
              </a:rPr>
              <a:t>~</a:t>
            </a:r>
            <a:endParaRPr lang="ja-JP" altLang="en-US" sz="1600" b="1" dirty="0">
              <a:latin typeface="メイリオ" panose="020B0604030504040204" pitchFamily="50" charset="-128"/>
              <a:ea typeface="メイリオ" panose="020B0604030504040204" pitchFamily="50" charset="-128"/>
              <a:cs typeface="メイリオ" panose="020B0604030504040204" pitchFamily="50" charset="-128"/>
            </a:endParaRPr>
          </a:p>
          <a:p>
            <a:pPr marL="184150" indent="215900"/>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研究員や青森産技リクルート担当と、対面でお話しすることができます。</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84150" indent="215900"/>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研究員紹介・キャリアパス情報をパネルで展示します。</a:t>
            </a:r>
          </a:p>
          <a:p>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②</a:t>
            </a:r>
            <a:r>
              <a:rPr lang="zh-TW" altLang="en-US" sz="1600" b="1" dirty="0">
                <a:latin typeface="メイリオ" panose="020B0604030504040204" pitchFamily="50" charset="-128"/>
                <a:ea typeface="メイリオ" panose="020B0604030504040204" pitchFamily="50" charset="-128"/>
                <a:cs typeface="メイリオ" panose="020B0604030504040204" pitchFamily="50" charset="-128"/>
              </a:rPr>
              <a:t>弘工研研究紹介</a:t>
            </a:r>
            <a:endParaRPr lang="en-US" altLang="zh-TW" sz="1600" b="1" dirty="0">
              <a:latin typeface="メイリオ" panose="020B0604030504040204" pitchFamily="50" charset="-128"/>
              <a:ea typeface="メイリオ" panose="020B0604030504040204" pitchFamily="50" charset="-128"/>
              <a:cs typeface="メイリオ" panose="020B0604030504040204" pitchFamily="50" charset="-128"/>
            </a:endParaRPr>
          </a:p>
          <a:p>
            <a:pPr marL="400050"/>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研究内容や成果をパネルで展示します。</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③弘工研ガイドツアー</a:t>
            </a:r>
            <a:endParaRPr lang="en-US" altLang="ja-JP" sz="1600" b="1" dirty="0">
              <a:latin typeface="メイリオ" panose="020B0604030504040204" pitchFamily="50" charset="-128"/>
              <a:ea typeface="メイリオ" panose="020B0604030504040204" pitchFamily="50" charset="-128"/>
              <a:cs typeface="メイリオ" panose="020B0604030504040204" pitchFamily="50" charset="-128"/>
            </a:endParaRPr>
          </a:p>
          <a:p>
            <a:pPr marL="184150" indent="215900"/>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ツアーでだけ！　特別に、普段見られないお部屋と機器についてご案内します。</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④冷凍ながいも食べ比べ</a:t>
            </a:r>
            <a:endParaRPr kumimoji="1" lang="en-US" altLang="ja-JP" sz="1600" b="1" dirty="0">
              <a:latin typeface="メイリオ" panose="020B0604030504040204" pitchFamily="50" charset="-128"/>
              <a:ea typeface="メイリオ" panose="020B0604030504040204" pitchFamily="50" charset="-128"/>
              <a:cs typeface="メイリオ" panose="020B0604030504040204" pitchFamily="50" charset="-128"/>
            </a:endParaRPr>
          </a:p>
          <a:p>
            <a:pPr marL="184150"/>
            <a:r>
              <a:rPr lang="ja-JP" altLang="en-US" sz="1600">
                <a:latin typeface="メイリオ" panose="020B0604030504040204" pitchFamily="50" charset="-128"/>
                <a:ea typeface="メイリオ" panose="020B0604030504040204" pitchFamily="50" charset="-128"/>
                <a:cs typeface="メイリオ" panose="020B0604030504040204" pitchFamily="50" charset="-128"/>
              </a:rPr>
              <a:t>冷凍</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方法で食材の美味しさは変わる！？</a:t>
            </a:r>
            <a:b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br>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⑤津軽塗しかけ体験</a:t>
            </a:r>
            <a:endParaRPr lang="en-US" altLang="ja-JP" sz="1600" b="1" dirty="0">
              <a:latin typeface="メイリオ" panose="020B0604030504040204" pitchFamily="50" charset="-128"/>
              <a:ea typeface="メイリオ" panose="020B0604030504040204" pitchFamily="50" charset="-128"/>
              <a:cs typeface="メイリオ" panose="020B0604030504040204" pitchFamily="50" charset="-128"/>
            </a:endParaRPr>
          </a:p>
          <a:p>
            <a:pPr marL="184150"/>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オリジナ</a:t>
            </a:r>
            <a:r>
              <a:rPr lang="ja-JP" altLang="en-US" sz="1600" spc="-300" dirty="0">
                <a:latin typeface="メイリオ" panose="020B0604030504040204" pitchFamily="50" charset="-128"/>
                <a:ea typeface="メイリオ" panose="020B0604030504040204" pitchFamily="50" charset="-128"/>
                <a:cs typeface="メイリオ" panose="020B0604030504040204" pitchFamily="50" charset="-128"/>
              </a:rPr>
              <a:t>ル</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「しかけベラ</a:t>
            </a:r>
            <a:r>
              <a:rPr lang="ja-JP" altLang="en-US" sz="1600" spc="-3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を作って模様付け！</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⑥化学分析体</a:t>
            </a:r>
            <a:r>
              <a:rPr lang="ja-JP" altLang="en-US" sz="1600" b="1" spc="-600" dirty="0">
                <a:latin typeface="メイリオ" panose="020B0604030504040204" pitchFamily="50" charset="-128"/>
                <a:ea typeface="メイリオ" panose="020B0604030504040204" pitchFamily="50" charset="-128"/>
                <a:cs typeface="メイリオ" panose="020B0604030504040204" pitchFamily="50" charset="-128"/>
              </a:rPr>
              <a:t>験</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（中学生以上、</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28</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日のみ）</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84150"/>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硬水？軟水？ 水質を調べてみよう！</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32" name="図 3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99035" y="363517"/>
            <a:ext cx="340798" cy="268379"/>
          </a:xfrm>
          <a:prstGeom prst="rect">
            <a:avLst/>
          </a:prstGeom>
        </p:spPr>
      </p:pic>
      <p:sp>
        <p:nvSpPr>
          <p:cNvPr id="33" name="テキスト ボックス 32"/>
          <p:cNvSpPr txBox="1"/>
          <p:nvPr/>
        </p:nvSpPr>
        <p:spPr>
          <a:xfrm>
            <a:off x="4294752" y="418453"/>
            <a:ext cx="2557113" cy="261610"/>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地方独立行政法人</a:t>
            </a:r>
            <a:r>
              <a:rPr kumimoji="1" lang="ja-JP" altLang="en-US" sz="1050" dirty="0">
                <a:latin typeface="メイリオ" panose="020B0604030504040204" pitchFamily="50" charset="-128"/>
                <a:ea typeface="メイリオ" panose="020B0604030504040204" pitchFamily="50" charset="-128"/>
              </a:rPr>
              <a:t>青森県産業技術センター</a:t>
            </a:r>
          </a:p>
        </p:txBody>
      </p:sp>
      <p:sp>
        <p:nvSpPr>
          <p:cNvPr id="8" name="テキスト ボックス 5">
            <a:extLst>
              <a:ext uri="{FF2B5EF4-FFF2-40B4-BE49-F238E27FC236}">
                <a16:creationId xmlns:a16="http://schemas.microsoft.com/office/drawing/2014/main" id="{7CECC2E8-F6A1-B102-DE39-90040196F3A0}"/>
              </a:ext>
            </a:extLst>
          </p:cNvPr>
          <p:cNvSpPr>
            <a:spLocks noChangeArrowheads="1"/>
          </p:cNvSpPr>
          <p:nvPr/>
        </p:nvSpPr>
        <p:spPr bwMode="auto">
          <a:xfrm>
            <a:off x="0" y="1110566"/>
            <a:ext cx="7559675" cy="6548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ts val="825"/>
              </a:spcBef>
              <a:buSzPct val="100000"/>
              <a:buFont typeface="Arial" panose="020B0604020202020204" pitchFamily="34" charset="0"/>
              <a:buChar char="•"/>
              <a:defRPr kumimoji="1" sz="23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1pPr>
            <a:lvl2pPr marL="566738" indent="-188913">
              <a:lnSpc>
                <a:spcPct val="90000"/>
              </a:lnSpc>
              <a:spcBef>
                <a:spcPts val="413"/>
              </a:spcBef>
              <a:buSzPct val="100000"/>
              <a:buFont typeface="Arial" panose="020B0604020202020204" pitchFamily="34" charset="0"/>
              <a:buChar char="•"/>
              <a:defRPr kumimoji="1" sz="19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2pPr>
            <a:lvl3pPr marL="944563" indent="-188913">
              <a:lnSpc>
                <a:spcPct val="90000"/>
              </a:lnSpc>
              <a:spcBef>
                <a:spcPts val="413"/>
              </a:spcBef>
              <a:buSzPct val="100000"/>
              <a:buFont typeface="Arial" panose="020B0604020202020204" pitchFamily="34" charset="0"/>
              <a:buChar char="•"/>
              <a:defRPr kumimoji="1" sz="16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3pPr>
            <a:lvl4pPr marL="1322388"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4pPr>
            <a:lvl5pPr marL="1700213"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5pPr>
            <a:lvl6pPr marL="21574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6pPr>
            <a:lvl7pPr marL="26146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7pPr>
            <a:lvl8pPr marL="30718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8pPr>
            <a:lvl9pPr marL="35290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9pPr>
          </a:lstStyle>
          <a:p>
            <a:pPr algn="ctr">
              <a:lnSpc>
                <a:spcPts val="3100"/>
              </a:lnSpc>
              <a:spcBef>
                <a:spcPct val="0"/>
              </a:spcBef>
              <a:buFontTx/>
              <a:buNone/>
            </a:pPr>
            <a:r>
              <a:rPr lang="ja-JP" altLang="en-US" sz="2400" b="1" dirty="0">
                <a:latin typeface="メイリオ" panose="020B0604030504040204" pitchFamily="50" charset="-128"/>
                <a:ea typeface="メイリオ" panose="020B0604030504040204" pitchFamily="50" charset="-128"/>
              </a:rPr>
              <a:t>イベント概要</a:t>
            </a:r>
            <a:endParaRPr lang="ja-JP" altLang="en-US" sz="2200" b="1" dirty="0">
              <a:latin typeface="メイリオ" panose="020B0604030504040204" pitchFamily="50" charset="-128"/>
              <a:ea typeface="メイリオ" panose="020B0604030504040204" pitchFamily="50" charset="-128"/>
            </a:endParaRPr>
          </a:p>
        </p:txBody>
      </p:sp>
      <p:grpSp>
        <p:nvGrpSpPr>
          <p:cNvPr id="9" name="グループ化 8">
            <a:extLst>
              <a:ext uri="{FF2B5EF4-FFF2-40B4-BE49-F238E27FC236}">
                <a16:creationId xmlns:a16="http://schemas.microsoft.com/office/drawing/2014/main" id="{E39C27D6-E6EF-69D8-23D8-33D2100ED9DE}"/>
              </a:ext>
            </a:extLst>
          </p:cNvPr>
          <p:cNvGrpSpPr/>
          <p:nvPr/>
        </p:nvGrpSpPr>
        <p:grpSpPr>
          <a:xfrm>
            <a:off x="419100" y="9662567"/>
            <a:ext cx="6782975" cy="574148"/>
            <a:chOff x="322968" y="1524784"/>
            <a:chExt cx="6440823" cy="527364"/>
          </a:xfrm>
          <a:solidFill>
            <a:srgbClr val="66FF99"/>
          </a:solidFill>
        </p:grpSpPr>
        <p:sp>
          <p:nvSpPr>
            <p:cNvPr id="10" name="正方形/長方形 9">
              <a:extLst>
                <a:ext uri="{FF2B5EF4-FFF2-40B4-BE49-F238E27FC236}">
                  <a16:creationId xmlns:a16="http://schemas.microsoft.com/office/drawing/2014/main" id="{6C8CF8F8-A71C-3BFC-11FE-DE5155813D6B}"/>
                </a:ext>
              </a:extLst>
            </p:cNvPr>
            <p:cNvSpPr/>
            <p:nvPr/>
          </p:nvSpPr>
          <p:spPr>
            <a:xfrm>
              <a:off x="423159" y="1765607"/>
              <a:ext cx="607371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11" name="円/楕円 25">
              <a:extLst>
                <a:ext uri="{FF2B5EF4-FFF2-40B4-BE49-F238E27FC236}">
                  <a16:creationId xmlns:a16="http://schemas.microsoft.com/office/drawing/2014/main" id="{931190D4-BAC9-3D99-BAA5-84DDE3A70B94}"/>
                </a:ext>
              </a:extLst>
            </p:cNvPr>
            <p:cNvSpPr/>
            <p:nvPr/>
          </p:nvSpPr>
          <p:spPr>
            <a:xfrm>
              <a:off x="322968" y="1688275"/>
              <a:ext cx="200383" cy="2003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12" name="円/楕円 26">
              <a:extLst>
                <a:ext uri="{FF2B5EF4-FFF2-40B4-BE49-F238E27FC236}">
                  <a16:creationId xmlns:a16="http://schemas.microsoft.com/office/drawing/2014/main" id="{67F308E7-D5A7-4F43-63FB-BBCE55020D66}"/>
                </a:ext>
              </a:extLst>
            </p:cNvPr>
            <p:cNvSpPr/>
            <p:nvPr/>
          </p:nvSpPr>
          <p:spPr>
            <a:xfrm>
              <a:off x="6236427" y="1524784"/>
              <a:ext cx="527364" cy="527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grpSp>
      <p:sp>
        <p:nvSpPr>
          <p:cNvPr id="13" name="テキスト ボックス 12">
            <a:extLst>
              <a:ext uri="{FF2B5EF4-FFF2-40B4-BE49-F238E27FC236}">
                <a16:creationId xmlns:a16="http://schemas.microsoft.com/office/drawing/2014/main" id="{B93122F3-0BED-A463-76C7-1D6328EB6A09}"/>
              </a:ext>
            </a:extLst>
          </p:cNvPr>
          <p:cNvSpPr txBox="1"/>
          <p:nvPr/>
        </p:nvSpPr>
        <p:spPr>
          <a:xfrm>
            <a:off x="6703142" y="9780664"/>
            <a:ext cx="551705" cy="366121"/>
          </a:xfrm>
          <a:prstGeom prst="rect">
            <a:avLst/>
          </a:prstGeom>
          <a:noFill/>
        </p:spPr>
        <p:txBody>
          <a:bodyPr wrap="square" rtlCol="0">
            <a:spAutoFit/>
          </a:bodyPr>
          <a:lstStyle/>
          <a:p>
            <a:r>
              <a:rPr kumimoji="1" lang="en-US" altLang="ja-JP" dirty="0">
                <a:latin typeface="メイリオ" panose="020B0604030504040204" pitchFamily="50" charset="-128"/>
                <a:ea typeface="メイリオ" panose="020B0604030504040204" pitchFamily="50" charset="-128"/>
              </a:rPr>
              <a:t>2</a:t>
            </a:r>
            <a:r>
              <a:rPr kumimoji="1" lang="en-US" altLang="ja-JP" sz="1100" dirty="0">
                <a:latin typeface="メイリオ" panose="020B0604030504040204" pitchFamily="50" charset="-128"/>
                <a:ea typeface="メイリオ" panose="020B0604030504040204" pitchFamily="50" charset="-128"/>
              </a:rPr>
              <a:t>/4</a:t>
            </a:r>
            <a:endParaRPr kumimoji="1" lang="ja-JP" altLang="en-US" dirty="0">
              <a:latin typeface="メイリオ" panose="020B0604030504040204" pitchFamily="50" charset="-128"/>
              <a:ea typeface="メイリオ" panose="020B0604030504040204" pitchFamily="50" charset="-128"/>
            </a:endParaRPr>
          </a:p>
        </p:txBody>
      </p:sp>
      <p:pic>
        <p:nvPicPr>
          <p:cNvPr id="14" name="グループ化 21">
            <a:extLst>
              <a:ext uri="{FF2B5EF4-FFF2-40B4-BE49-F238E27FC236}">
                <a16:creationId xmlns:a16="http://schemas.microsoft.com/office/drawing/2014/main" id="{77630B9E-9EDD-D3D8-BEEC-E8387C5876FC}"/>
              </a:ext>
            </a:extLst>
          </p:cNvPr>
          <p:cNvPicPr preferRelativeResize="0">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19100" y="1728836"/>
            <a:ext cx="6905625" cy="201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テキスト ボックス 1">
            <a:extLst>
              <a:ext uri="{FF2B5EF4-FFF2-40B4-BE49-F238E27FC236}">
                <a16:creationId xmlns:a16="http://schemas.microsoft.com/office/drawing/2014/main" id="{315357C7-5826-A6D1-AB13-7185520E5370}"/>
              </a:ext>
            </a:extLst>
          </p:cNvPr>
          <p:cNvSpPr txBox="1"/>
          <p:nvPr/>
        </p:nvSpPr>
        <p:spPr>
          <a:xfrm>
            <a:off x="6624836" y="8703541"/>
            <a:ext cx="357823" cy="307777"/>
          </a:xfrm>
          <a:prstGeom prst="rect">
            <a:avLst/>
          </a:prstGeom>
          <a:solidFill>
            <a:schemeClr val="bg1"/>
          </a:solidFill>
        </p:spPr>
        <p:txBody>
          <a:bodyPr wrap="square" rtlCol="0">
            <a:spAutoFit/>
          </a:bodyPr>
          <a:lstStyle/>
          <a:p>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④</a:t>
            </a:r>
            <a:endParaRPr lang="en-US" altLang="ja-JP" sz="14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4" name="グラフィックス 3">
            <a:extLst>
              <a:ext uri="{FF2B5EF4-FFF2-40B4-BE49-F238E27FC236}">
                <a16:creationId xmlns:a16="http://schemas.microsoft.com/office/drawing/2014/main" id="{279AB508-8393-3A78-DDDA-6FD56710F8F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47660" y="7446632"/>
            <a:ext cx="1404205" cy="1564686"/>
          </a:xfrm>
          <a:prstGeom prst="rect">
            <a:avLst/>
          </a:prstGeom>
        </p:spPr>
      </p:pic>
      <p:pic>
        <p:nvPicPr>
          <p:cNvPr id="16" name="図 15">
            <a:extLst>
              <a:ext uri="{FF2B5EF4-FFF2-40B4-BE49-F238E27FC236}">
                <a16:creationId xmlns:a16="http://schemas.microsoft.com/office/drawing/2014/main" id="{F2FD5533-1254-03C9-4BE2-15642FE3DA7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480979" y="5426924"/>
            <a:ext cx="1440000" cy="1440000"/>
          </a:xfrm>
          <a:prstGeom prst="rect">
            <a:avLst/>
          </a:prstGeom>
          <a:ln w="50800">
            <a:noFill/>
          </a:ln>
        </p:spPr>
      </p:pic>
      <p:sp>
        <p:nvSpPr>
          <p:cNvPr id="21" name="テキスト ボックス 20">
            <a:extLst>
              <a:ext uri="{FF2B5EF4-FFF2-40B4-BE49-F238E27FC236}">
                <a16:creationId xmlns:a16="http://schemas.microsoft.com/office/drawing/2014/main" id="{01D2C8CE-643B-2D75-138E-66419AD12755}"/>
              </a:ext>
            </a:extLst>
          </p:cNvPr>
          <p:cNvSpPr txBox="1"/>
          <p:nvPr/>
        </p:nvSpPr>
        <p:spPr>
          <a:xfrm>
            <a:off x="6624836" y="6590010"/>
            <a:ext cx="357823" cy="307777"/>
          </a:xfrm>
          <a:prstGeom prst="rect">
            <a:avLst/>
          </a:prstGeom>
          <a:noFill/>
        </p:spPr>
        <p:txBody>
          <a:bodyPr wrap="square" rtlCol="0">
            <a:spAutoFit/>
          </a:bodyPr>
          <a:lstStyle/>
          <a:p>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③</a:t>
            </a:r>
            <a:endPar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3" name="図 22">
            <a:extLst>
              <a:ext uri="{FF2B5EF4-FFF2-40B4-BE49-F238E27FC236}">
                <a16:creationId xmlns:a16="http://schemas.microsoft.com/office/drawing/2014/main" id="{8EF5F5D6-3A3E-4814-9FDA-521DD4BF8F5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480978" y="3408371"/>
            <a:ext cx="1440000" cy="1440000"/>
          </a:xfrm>
          <a:prstGeom prst="rect">
            <a:avLst/>
          </a:prstGeom>
        </p:spPr>
      </p:pic>
      <p:sp>
        <p:nvSpPr>
          <p:cNvPr id="24" name="テキスト ボックス 23">
            <a:extLst>
              <a:ext uri="{FF2B5EF4-FFF2-40B4-BE49-F238E27FC236}">
                <a16:creationId xmlns:a16="http://schemas.microsoft.com/office/drawing/2014/main" id="{BA4AF7F9-50ED-B7C4-17FB-658C12A23482}"/>
              </a:ext>
            </a:extLst>
          </p:cNvPr>
          <p:cNvSpPr txBox="1"/>
          <p:nvPr/>
        </p:nvSpPr>
        <p:spPr>
          <a:xfrm>
            <a:off x="6611093" y="4571374"/>
            <a:ext cx="357823" cy="307777"/>
          </a:xfrm>
          <a:prstGeom prst="rect">
            <a:avLst/>
          </a:prstGeom>
          <a:noFill/>
        </p:spPr>
        <p:txBody>
          <a:bodyPr wrap="square" rtlCol="0">
            <a:spAutoFit/>
          </a:bodyPr>
          <a:lstStyle/>
          <a:p>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②</a:t>
            </a:r>
            <a:endPar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964408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A949C57-03E9-F994-0744-CD2D0FF201C7}"/>
              </a:ext>
            </a:extLst>
          </p:cNvPr>
          <p:cNvSpPr txBox="1"/>
          <p:nvPr/>
        </p:nvSpPr>
        <p:spPr>
          <a:xfrm>
            <a:off x="641733" y="2236823"/>
            <a:ext cx="6386526" cy="6740307"/>
          </a:xfrm>
          <a:prstGeom prst="rect">
            <a:avLst/>
          </a:prstGeom>
          <a:noFill/>
        </p:spPr>
        <p:txBody>
          <a:bodyPr wrap="square" rtlCol="0">
            <a:spAutoFit/>
          </a:bodyPr>
          <a:lstStyle/>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⑦苦みへの挑戦！</a:t>
            </a:r>
            <a:endParaRPr lang="en-US" altLang="ja-JP" sz="1600" b="1" dirty="0">
              <a:latin typeface="メイリオ" panose="020B0604030504040204" pitchFamily="50" charset="-128"/>
              <a:ea typeface="メイリオ" panose="020B0604030504040204" pitchFamily="50" charset="-128"/>
              <a:cs typeface="メイリオ" panose="020B0604030504040204" pitchFamily="50" charset="-128"/>
            </a:endParaRPr>
          </a:p>
          <a:p>
            <a:pPr marL="184150"/>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あなたはこの苦みの差を判別できるか！？ </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2054225"/>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緑茶の飲み比べにチャレンジ！</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b="1"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⑧なりきり写真撮影</a:t>
            </a:r>
            <a:endParaRPr lang="en-US" altLang="ja-JP" sz="1600" b="1" dirty="0">
              <a:latin typeface="メイリオ" panose="020B0604030504040204" pitchFamily="50" charset="-128"/>
              <a:ea typeface="メイリオ" panose="020B0604030504040204" pitchFamily="50" charset="-128"/>
              <a:cs typeface="メイリオ" panose="020B0604030504040204" pitchFamily="50" charset="-128"/>
            </a:endParaRPr>
          </a:p>
          <a:p>
            <a:pPr marL="184150"/>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顔出しパネル展示。研究員になったつもりでスマホで自撮り！</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⑨県産酒を飲み比べてみよ</a:t>
            </a:r>
            <a:r>
              <a:rPr lang="ja-JP" altLang="en-US" sz="1600" b="1" spc="-600" dirty="0">
                <a:latin typeface="メイリオ" panose="020B0604030504040204" pitchFamily="50" charset="-128"/>
                <a:ea typeface="メイリオ" panose="020B0604030504040204" pitchFamily="50" charset="-128"/>
                <a:cs typeface="メイリオ" panose="020B0604030504040204" pitchFamily="50" charset="-128"/>
              </a:rPr>
              <a:t>う</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20</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歳以上限定）</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82563"/>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青森県産の日本酒やシードルを無料で試飲できます。</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84150"/>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（無くなり次第終了）</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584200"/>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協力：青森県酒造組合</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201738"/>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あおもりリンゴ酒推進協議会</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1201738"/>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弘前シードル協会</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⑩あおもり</a:t>
            </a:r>
            <a:r>
              <a:rPr lang="en-US" altLang="ja-JP" sz="1600" b="1" dirty="0">
                <a:latin typeface="メイリオ" panose="020B0604030504040204" pitchFamily="50" charset="-128"/>
                <a:ea typeface="メイリオ" panose="020B0604030504040204" pitchFamily="50" charset="-128"/>
                <a:cs typeface="メイリオ" panose="020B0604030504040204" pitchFamily="50" charset="-128"/>
              </a:rPr>
              <a:t>P</a:t>
            </a:r>
            <a:r>
              <a:rPr lang="en-US" altLang="ja-JP" sz="1600" b="1" spc="-300" dirty="0">
                <a:latin typeface="メイリオ" panose="020B0604030504040204" pitchFamily="50" charset="-128"/>
                <a:ea typeface="メイリオ" panose="020B0604030504040204" pitchFamily="50" charset="-128"/>
                <a:cs typeface="メイリオ" panose="020B0604030504040204" pitchFamily="50" charset="-128"/>
              </a:rPr>
              <a:t>G</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（プロテオグリカン</a:t>
            </a:r>
            <a:r>
              <a:rPr lang="ja-JP" altLang="en-US" sz="1600" b="1" spc="-3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rPr>
              <a:t>化粧品ハンドマッサージ</a:t>
            </a:r>
            <a:endParaRPr lang="en-US" altLang="ja-JP" sz="1600" b="1" dirty="0">
              <a:latin typeface="メイリオ" panose="020B0604030504040204" pitchFamily="50" charset="-128"/>
              <a:ea typeface="メイリオ" panose="020B0604030504040204" pitchFamily="50" charset="-128"/>
              <a:cs typeface="メイリオ" panose="020B0604030504040204" pitchFamily="50" charset="-128"/>
            </a:endParaRPr>
          </a:p>
          <a:p>
            <a:pPr marL="228600" indent="136525"/>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あおもり</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rPr>
              <a:t>PG</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アンバサダーによるハンドマッサージを体験する　ことができます。</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endParaRPr>
          </a:p>
          <a:p>
            <a:pPr marL="584200"/>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協力</a:t>
            </a:r>
            <a:r>
              <a:rPr lang="ja-JP" altLang="en-US" sz="1600" spc="-10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一社</a:t>
            </a:r>
            <a:r>
              <a:rPr lang="ja-JP" altLang="en-US" sz="1600" spc="-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あおもり</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PG</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推進協議会</a:t>
            </a:r>
            <a:endParaRPr lang="en-US" altLang="ja-JP"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endParaRPr>
          </a:p>
          <a:p>
            <a:endParaRPr lang="en-US" altLang="ja-JP" sz="12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endParaRPr>
          </a:p>
          <a:p>
            <a:r>
              <a:rPr lang="ja-JP" altLang="en-US" sz="1600" b="1"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⑪支援商品販売</a:t>
            </a:r>
          </a:p>
          <a:p>
            <a:pPr marL="182563"/>
            <a:r>
              <a:rPr lang="en-US" altLang="ja-JP"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おとうふプリン</a:t>
            </a:r>
            <a:r>
              <a:rPr lang="en-US" altLang="ja-JP" sz="1600" spc="-12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（就労サポートひろさき</a:t>
            </a:r>
            <a:r>
              <a:rPr lang="ja-JP" altLang="en-US" sz="1600" spc="-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の販</a:t>
            </a:r>
            <a:r>
              <a:rPr lang="ja-JP" altLang="en-US" sz="1600" spc="-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売</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27</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日のみ</a:t>
            </a:r>
            <a:r>
              <a:rPr lang="ja-JP" altLang="en-US" sz="1600" spc="-12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r>
              <a:rPr lang="en-US" altLang="ja-JP"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 </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p>
          <a:p>
            <a:pPr marL="182563"/>
            <a:r>
              <a:rPr lang="en-US" altLang="ja-JP"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きりんうるし茶</a:t>
            </a:r>
            <a:r>
              <a:rPr lang="en-US" altLang="ja-JP" sz="1600" spc="-12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（きりんの里</a:t>
            </a:r>
            <a:r>
              <a:rPr lang="ja-JP" altLang="en-US" sz="1600" spc="-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a:t>
            </a:r>
            <a:r>
              <a:rPr lang="ja-JP" altLang="en-US" sz="1600" dirty="0">
                <a:latin typeface="メイリオ" panose="020B0604030504040204" pitchFamily="50" charset="-128"/>
                <a:ea typeface="メイリオ" panose="020B0604030504040204" pitchFamily="50" charset="-128"/>
                <a:cs typeface="メイリオ" panose="020B0604030504040204" pitchFamily="50" charset="-128"/>
                <a:sym typeface="Wingdings" panose="05000000000000000000" pitchFamily="2" charset="2"/>
              </a:rPr>
              <a:t>の販売。</a:t>
            </a:r>
          </a:p>
        </p:txBody>
      </p:sp>
      <p:pic>
        <p:nvPicPr>
          <p:cNvPr id="32" name="図 3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99035" y="363517"/>
            <a:ext cx="340798" cy="268379"/>
          </a:xfrm>
          <a:prstGeom prst="rect">
            <a:avLst/>
          </a:prstGeom>
        </p:spPr>
      </p:pic>
      <p:sp>
        <p:nvSpPr>
          <p:cNvPr id="33" name="テキスト ボックス 32"/>
          <p:cNvSpPr txBox="1"/>
          <p:nvPr/>
        </p:nvSpPr>
        <p:spPr>
          <a:xfrm>
            <a:off x="4294752" y="418453"/>
            <a:ext cx="2557113" cy="261610"/>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地方独立行政法人</a:t>
            </a:r>
            <a:r>
              <a:rPr kumimoji="1" lang="ja-JP" altLang="en-US" sz="1050" dirty="0">
                <a:latin typeface="メイリオ" panose="020B0604030504040204" pitchFamily="50" charset="-128"/>
                <a:ea typeface="メイリオ" panose="020B0604030504040204" pitchFamily="50" charset="-128"/>
              </a:rPr>
              <a:t>青森県産業技術センター</a:t>
            </a:r>
          </a:p>
        </p:txBody>
      </p:sp>
      <p:sp>
        <p:nvSpPr>
          <p:cNvPr id="8" name="テキスト ボックス 5">
            <a:extLst>
              <a:ext uri="{FF2B5EF4-FFF2-40B4-BE49-F238E27FC236}">
                <a16:creationId xmlns:a16="http://schemas.microsoft.com/office/drawing/2014/main" id="{7CECC2E8-F6A1-B102-DE39-90040196F3A0}"/>
              </a:ext>
            </a:extLst>
          </p:cNvPr>
          <p:cNvSpPr>
            <a:spLocks noChangeArrowheads="1"/>
          </p:cNvSpPr>
          <p:nvPr/>
        </p:nvSpPr>
        <p:spPr bwMode="auto">
          <a:xfrm>
            <a:off x="0" y="1110566"/>
            <a:ext cx="7559675" cy="6548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ts val="825"/>
              </a:spcBef>
              <a:buSzPct val="100000"/>
              <a:buFont typeface="Arial" panose="020B0604020202020204" pitchFamily="34" charset="0"/>
              <a:buChar char="•"/>
              <a:defRPr kumimoji="1" sz="23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1pPr>
            <a:lvl2pPr marL="566738" indent="-188913">
              <a:lnSpc>
                <a:spcPct val="90000"/>
              </a:lnSpc>
              <a:spcBef>
                <a:spcPts val="413"/>
              </a:spcBef>
              <a:buSzPct val="100000"/>
              <a:buFont typeface="Arial" panose="020B0604020202020204" pitchFamily="34" charset="0"/>
              <a:buChar char="•"/>
              <a:defRPr kumimoji="1" sz="19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2pPr>
            <a:lvl3pPr marL="944563" indent="-188913">
              <a:lnSpc>
                <a:spcPct val="90000"/>
              </a:lnSpc>
              <a:spcBef>
                <a:spcPts val="413"/>
              </a:spcBef>
              <a:buSzPct val="100000"/>
              <a:buFont typeface="Arial" panose="020B0604020202020204" pitchFamily="34" charset="0"/>
              <a:buChar char="•"/>
              <a:defRPr kumimoji="1" sz="16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3pPr>
            <a:lvl4pPr marL="1322388"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4pPr>
            <a:lvl5pPr marL="1700213"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5pPr>
            <a:lvl6pPr marL="21574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6pPr>
            <a:lvl7pPr marL="26146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7pPr>
            <a:lvl8pPr marL="30718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8pPr>
            <a:lvl9pPr marL="35290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9pPr>
          </a:lstStyle>
          <a:p>
            <a:pPr algn="ctr">
              <a:lnSpc>
                <a:spcPts val="3100"/>
              </a:lnSpc>
              <a:spcBef>
                <a:spcPct val="0"/>
              </a:spcBef>
              <a:buFontTx/>
              <a:buNone/>
            </a:pPr>
            <a:r>
              <a:rPr lang="ja-JP" altLang="en-US" sz="2400" b="1">
                <a:latin typeface="メイリオ" panose="020B0604030504040204" pitchFamily="50" charset="-128"/>
                <a:ea typeface="メイリオ" panose="020B0604030504040204" pitchFamily="50" charset="-128"/>
              </a:rPr>
              <a:t>イベント概</a:t>
            </a:r>
            <a:r>
              <a:rPr lang="ja-JP" altLang="en-US" sz="2400" b="1" spc="-400">
                <a:latin typeface="メイリオ" panose="020B0604030504040204" pitchFamily="50" charset="-128"/>
                <a:ea typeface="メイリオ" panose="020B0604030504040204" pitchFamily="50" charset="-128"/>
              </a:rPr>
              <a:t>要</a:t>
            </a:r>
            <a:r>
              <a:rPr lang="ja-JP" altLang="en-US" sz="2000" b="1">
                <a:latin typeface="メイリオ" panose="020B0604030504040204" pitchFamily="50" charset="-128"/>
                <a:ea typeface="メイリオ" panose="020B0604030504040204" pitchFamily="50" charset="-128"/>
              </a:rPr>
              <a:t>（続き）</a:t>
            </a:r>
            <a:endParaRPr lang="en-US" altLang="ja-JP" sz="1200" b="1" dirty="0">
              <a:latin typeface="メイリオ" panose="020B0604030504040204" pitchFamily="50" charset="-128"/>
              <a:ea typeface="メイリオ" panose="020B0604030504040204" pitchFamily="50" charset="-128"/>
            </a:endParaRPr>
          </a:p>
          <a:p>
            <a:pPr algn="ctr">
              <a:lnSpc>
                <a:spcPts val="3100"/>
              </a:lnSpc>
              <a:spcBef>
                <a:spcPct val="0"/>
              </a:spcBef>
              <a:buFontTx/>
              <a:buNone/>
            </a:pPr>
            <a:endParaRPr lang="ja-JP" altLang="en-US" sz="2200" b="1" dirty="0">
              <a:latin typeface="メイリオ" panose="020B0604030504040204" pitchFamily="50" charset="-128"/>
              <a:ea typeface="メイリオ" panose="020B0604030504040204" pitchFamily="50" charset="-128"/>
            </a:endParaRPr>
          </a:p>
        </p:txBody>
      </p:sp>
      <p:grpSp>
        <p:nvGrpSpPr>
          <p:cNvPr id="9" name="グループ化 8">
            <a:extLst>
              <a:ext uri="{FF2B5EF4-FFF2-40B4-BE49-F238E27FC236}">
                <a16:creationId xmlns:a16="http://schemas.microsoft.com/office/drawing/2014/main" id="{E39C27D6-E6EF-69D8-23D8-33D2100ED9DE}"/>
              </a:ext>
            </a:extLst>
          </p:cNvPr>
          <p:cNvGrpSpPr/>
          <p:nvPr/>
        </p:nvGrpSpPr>
        <p:grpSpPr>
          <a:xfrm>
            <a:off x="419100" y="9662567"/>
            <a:ext cx="6782975" cy="574148"/>
            <a:chOff x="322968" y="1524784"/>
            <a:chExt cx="6440823" cy="527364"/>
          </a:xfrm>
          <a:solidFill>
            <a:srgbClr val="66FF99"/>
          </a:solidFill>
        </p:grpSpPr>
        <p:sp>
          <p:nvSpPr>
            <p:cNvPr id="10" name="正方形/長方形 9">
              <a:extLst>
                <a:ext uri="{FF2B5EF4-FFF2-40B4-BE49-F238E27FC236}">
                  <a16:creationId xmlns:a16="http://schemas.microsoft.com/office/drawing/2014/main" id="{6C8CF8F8-A71C-3BFC-11FE-DE5155813D6B}"/>
                </a:ext>
              </a:extLst>
            </p:cNvPr>
            <p:cNvSpPr/>
            <p:nvPr/>
          </p:nvSpPr>
          <p:spPr>
            <a:xfrm>
              <a:off x="423159" y="1765607"/>
              <a:ext cx="607371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11" name="円/楕円 25">
              <a:extLst>
                <a:ext uri="{FF2B5EF4-FFF2-40B4-BE49-F238E27FC236}">
                  <a16:creationId xmlns:a16="http://schemas.microsoft.com/office/drawing/2014/main" id="{931190D4-BAC9-3D99-BAA5-84DDE3A70B94}"/>
                </a:ext>
              </a:extLst>
            </p:cNvPr>
            <p:cNvSpPr/>
            <p:nvPr/>
          </p:nvSpPr>
          <p:spPr>
            <a:xfrm>
              <a:off x="322968" y="1688275"/>
              <a:ext cx="200383" cy="2003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12" name="円/楕円 26">
              <a:extLst>
                <a:ext uri="{FF2B5EF4-FFF2-40B4-BE49-F238E27FC236}">
                  <a16:creationId xmlns:a16="http://schemas.microsoft.com/office/drawing/2014/main" id="{67F308E7-D5A7-4F43-63FB-BBCE55020D66}"/>
                </a:ext>
              </a:extLst>
            </p:cNvPr>
            <p:cNvSpPr/>
            <p:nvPr/>
          </p:nvSpPr>
          <p:spPr>
            <a:xfrm>
              <a:off x="6236427" y="1524784"/>
              <a:ext cx="527364" cy="527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grpSp>
      <p:sp>
        <p:nvSpPr>
          <p:cNvPr id="13" name="テキスト ボックス 12">
            <a:extLst>
              <a:ext uri="{FF2B5EF4-FFF2-40B4-BE49-F238E27FC236}">
                <a16:creationId xmlns:a16="http://schemas.microsoft.com/office/drawing/2014/main" id="{B93122F3-0BED-A463-76C7-1D6328EB6A09}"/>
              </a:ext>
            </a:extLst>
          </p:cNvPr>
          <p:cNvSpPr txBox="1"/>
          <p:nvPr/>
        </p:nvSpPr>
        <p:spPr>
          <a:xfrm>
            <a:off x="6703142" y="9792239"/>
            <a:ext cx="551705" cy="366121"/>
          </a:xfrm>
          <a:prstGeom prst="rect">
            <a:avLst/>
          </a:prstGeom>
          <a:noFill/>
        </p:spPr>
        <p:txBody>
          <a:bodyPr wrap="square" rtlCol="0">
            <a:spAutoFit/>
          </a:bodyPr>
          <a:lstStyle/>
          <a:p>
            <a:r>
              <a:rPr kumimoji="1" lang="en-US" altLang="ja-JP" dirty="0">
                <a:latin typeface="メイリオ" panose="020B0604030504040204" pitchFamily="50" charset="-128"/>
                <a:ea typeface="メイリオ" panose="020B0604030504040204" pitchFamily="50" charset="-128"/>
              </a:rPr>
              <a:t>3</a:t>
            </a:r>
            <a:r>
              <a:rPr kumimoji="1" lang="en-US" altLang="ja-JP" sz="1100" dirty="0">
                <a:latin typeface="メイリオ" panose="020B0604030504040204" pitchFamily="50" charset="-128"/>
                <a:ea typeface="メイリオ" panose="020B0604030504040204" pitchFamily="50" charset="-128"/>
              </a:rPr>
              <a:t>/4</a:t>
            </a:r>
            <a:endParaRPr kumimoji="1" lang="ja-JP" altLang="en-US" dirty="0">
              <a:latin typeface="メイリオ" panose="020B0604030504040204" pitchFamily="50" charset="-128"/>
              <a:ea typeface="メイリオ" panose="020B0604030504040204" pitchFamily="50" charset="-128"/>
            </a:endParaRPr>
          </a:p>
        </p:txBody>
      </p:sp>
      <p:pic>
        <p:nvPicPr>
          <p:cNvPr id="14" name="グループ化 21">
            <a:extLst>
              <a:ext uri="{FF2B5EF4-FFF2-40B4-BE49-F238E27FC236}">
                <a16:creationId xmlns:a16="http://schemas.microsoft.com/office/drawing/2014/main" id="{77630B9E-9EDD-D3D8-BEEC-E8387C5876FC}"/>
              </a:ext>
            </a:extLst>
          </p:cNvPr>
          <p:cNvPicPr preferRelativeResize="0">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19100" y="1728836"/>
            <a:ext cx="6905625" cy="201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9" name="グループ化 18">
            <a:extLst>
              <a:ext uri="{FF2B5EF4-FFF2-40B4-BE49-F238E27FC236}">
                <a16:creationId xmlns:a16="http://schemas.microsoft.com/office/drawing/2014/main" id="{6A6620D6-F0AB-10E4-378A-A8853C35164B}"/>
              </a:ext>
            </a:extLst>
          </p:cNvPr>
          <p:cNvGrpSpPr/>
          <p:nvPr/>
        </p:nvGrpSpPr>
        <p:grpSpPr>
          <a:xfrm>
            <a:off x="4642418" y="4782889"/>
            <a:ext cx="2586213" cy="1727832"/>
            <a:chOff x="4059733" y="8257454"/>
            <a:chExt cx="2116344" cy="1413916"/>
          </a:xfrm>
        </p:grpSpPr>
        <p:pic>
          <p:nvPicPr>
            <p:cNvPr id="17" name="グラフィックス 16">
              <a:extLst>
                <a:ext uri="{FF2B5EF4-FFF2-40B4-BE49-F238E27FC236}">
                  <a16:creationId xmlns:a16="http://schemas.microsoft.com/office/drawing/2014/main" id="{E5030F95-5500-24AC-57B4-15F6CC47CA8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59733" y="8257454"/>
              <a:ext cx="2116344" cy="1405113"/>
            </a:xfrm>
            <a:prstGeom prst="rect">
              <a:avLst/>
            </a:prstGeom>
          </p:spPr>
        </p:pic>
        <p:sp>
          <p:nvSpPr>
            <p:cNvPr id="20" name="テキスト ボックス 19">
              <a:extLst>
                <a:ext uri="{FF2B5EF4-FFF2-40B4-BE49-F238E27FC236}">
                  <a16:creationId xmlns:a16="http://schemas.microsoft.com/office/drawing/2014/main" id="{346AD4E4-C0E0-64FB-D263-39921E8C4FE8}"/>
                </a:ext>
              </a:extLst>
            </p:cNvPr>
            <p:cNvSpPr txBox="1"/>
            <p:nvPr/>
          </p:nvSpPr>
          <p:spPr>
            <a:xfrm>
              <a:off x="5652453" y="9420898"/>
              <a:ext cx="300296" cy="250472"/>
            </a:xfrm>
            <a:prstGeom prst="rect">
              <a:avLst/>
            </a:prstGeom>
            <a:noFill/>
          </p:spPr>
          <p:txBody>
            <a:bodyPr wrap="square" rtlCol="0">
              <a:spAutoFit/>
            </a:bodyPr>
            <a:lstStyle/>
            <a:p>
              <a:r>
                <a:rPr lang="ja-JP" altLang="en-US"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⑨</a:t>
              </a:r>
              <a:endParaRPr lang="en-US" altLang="ja-JP" sz="1400"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Tree>
    <p:extLst>
      <p:ext uri="{BB962C8B-B14F-4D97-AF65-F5344CB8AC3E}">
        <p14:creationId xmlns:p14="http://schemas.microsoft.com/office/powerpoint/2010/main" val="4239356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99035" y="363517"/>
            <a:ext cx="340798" cy="268379"/>
          </a:xfrm>
          <a:prstGeom prst="rect">
            <a:avLst/>
          </a:prstGeom>
        </p:spPr>
      </p:pic>
      <p:sp>
        <p:nvSpPr>
          <p:cNvPr id="34" name="テキスト ボックス 33"/>
          <p:cNvSpPr txBox="1"/>
          <p:nvPr/>
        </p:nvSpPr>
        <p:spPr>
          <a:xfrm>
            <a:off x="4294752" y="418453"/>
            <a:ext cx="2557113" cy="261610"/>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地方独立行政法人</a:t>
            </a:r>
            <a:r>
              <a:rPr kumimoji="1" lang="ja-JP" altLang="en-US" sz="1050" dirty="0">
                <a:latin typeface="メイリオ" panose="020B0604030504040204" pitchFamily="50" charset="-128"/>
                <a:ea typeface="メイリオ" panose="020B0604030504040204" pitchFamily="50" charset="-128"/>
              </a:rPr>
              <a:t>青森県産業技術センター</a:t>
            </a:r>
          </a:p>
        </p:txBody>
      </p:sp>
      <p:sp>
        <p:nvSpPr>
          <p:cNvPr id="6" name="テキスト ボックス 3">
            <a:extLst>
              <a:ext uri="{FF2B5EF4-FFF2-40B4-BE49-F238E27FC236}">
                <a16:creationId xmlns:a16="http://schemas.microsoft.com/office/drawing/2014/main" id="{561B240B-EB9E-CD23-3275-F1B52D991F28}"/>
              </a:ext>
            </a:extLst>
          </p:cNvPr>
          <p:cNvSpPr>
            <a:spLocks noChangeArrowheads="1"/>
          </p:cNvSpPr>
          <p:nvPr/>
        </p:nvSpPr>
        <p:spPr bwMode="auto">
          <a:xfrm>
            <a:off x="576891" y="7793782"/>
            <a:ext cx="6291263" cy="587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ts val="825"/>
              </a:spcBef>
              <a:buSzPct val="100000"/>
              <a:buFont typeface="Arial" panose="020B0604020202020204" pitchFamily="34" charset="0"/>
              <a:buChar char="•"/>
              <a:defRPr kumimoji="1" sz="23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1pPr>
            <a:lvl2pPr marL="566738" indent="-188913">
              <a:lnSpc>
                <a:spcPct val="90000"/>
              </a:lnSpc>
              <a:spcBef>
                <a:spcPts val="413"/>
              </a:spcBef>
              <a:buSzPct val="100000"/>
              <a:buFont typeface="Arial" panose="020B0604020202020204" pitchFamily="34" charset="0"/>
              <a:buChar char="•"/>
              <a:defRPr kumimoji="1" sz="19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2pPr>
            <a:lvl3pPr marL="944563" indent="-188913">
              <a:lnSpc>
                <a:spcPct val="90000"/>
              </a:lnSpc>
              <a:spcBef>
                <a:spcPts val="413"/>
              </a:spcBef>
              <a:buSzPct val="100000"/>
              <a:buFont typeface="Arial" panose="020B0604020202020204" pitchFamily="34" charset="0"/>
              <a:buChar char="•"/>
              <a:defRPr kumimoji="1" sz="16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3pPr>
            <a:lvl4pPr marL="1322388"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4pPr>
            <a:lvl5pPr marL="1700213"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5pPr>
            <a:lvl6pPr marL="21574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6pPr>
            <a:lvl7pPr marL="26146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7pPr>
            <a:lvl8pPr marL="30718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8pPr>
            <a:lvl9pPr marL="35290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9pPr>
          </a:lstStyle>
          <a:p>
            <a:pPr algn="ctr">
              <a:lnSpc>
                <a:spcPts val="3900"/>
              </a:lnSpc>
              <a:spcBef>
                <a:spcPct val="0"/>
              </a:spcBef>
              <a:buFontTx/>
              <a:buNone/>
            </a:pPr>
            <a:r>
              <a:rPr lang="ja-JP" altLang="en-US" sz="1600" b="1" dirty="0">
                <a:latin typeface="メイリオ" panose="020B0604030504040204" pitchFamily="50" charset="-128"/>
                <a:ea typeface="メイリオ" panose="020B0604030504040204" pitchFamily="50" charset="-128"/>
              </a:rPr>
              <a:t>地方独立行政法人</a:t>
            </a:r>
            <a:r>
              <a:rPr lang="ja-JP" altLang="en-US" sz="2400" b="1" dirty="0">
                <a:latin typeface="メイリオ" panose="020B0604030504040204" pitchFamily="50" charset="-128"/>
                <a:ea typeface="メイリオ" panose="020B0604030504040204" pitchFamily="50" charset="-128"/>
              </a:rPr>
              <a:t> </a:t>
            </a:r>
            <a:r>
              <a:rPr lang="ja-JP" altLang="en-US" sz="2000" b="1" dirty="0">
                <a:latin typeface="メイリオ" panose="020B0604030504040204" pitchFamily="50" charset="-128"/>
                <a:ea typeface="メイリオ" panose="020B0604030504040204" pitchFamily="50" charset="-128"/>
              </a:rPr>
              <a:t>青森県産業技術センター</a:t>
            </a:r>
          </a:p>
        </p:txBody>
      </p:sp>
      <p:sp>
        <p:nvSpPr>
          <p:cNvPr id="7" name="テキスト ボックス 5">
            <a:extLst>
              <a:ext uri="{FF2B5EF4-FFF2-40B4-BE49-F238E27FC236}">
                <a16:creationId xmlns:a16="http://schemas.microsoft.com/office/drawing/2014/main" id="{9CD972EB-5BD0-2626-693B-017373EC3912}"/>
              </a:ext>
            </a:extLst>
          </p:cNvPr>
          <p:cNvSpPr>
            <a:spLocks noChangeArrowheads="1"/>
          </p:cNvSpPr>
          <p:nvPr/>
        </p:nvSpPr>
        <p:spPr bwMode="auto">
          <a:xfrm>
            <a:off x="741051" y="8116025"/>
            <a:ext cx="6073716" cy="173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ts val="825"/>
              </a:spcBef>
              <a:buSzPct val="100000"/>
              <a:buFont typeface="Arial" panose="020B0604020202020204" pitchFamily="34" charset="0"/>
              <a:buChar char="•"/>
              <a:defRPr kumimoji="1" sz="23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1pPr>
            <a:lvl2pPr marL="566738" indent="-188913">
              <a:lnSpc>
                <a:spcPct val="90000"/>
              </a:lnSpc>
              <a:spcBef>
                <a:spcPts val="413"/>
              </a:spcBef>
              <a:buSzPct val="100000"/>
              <a:buFont typeface="Arial" panose="020B0604020202020204" pitchFamily="34" charset="0"/>
              <a:buChar char="•"/>
              <a:defRPr kumimoji="1" sz="19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2pPr>
            <a:lvl3pPr marL="944563" indent="-188913">
              <a:lnSpc>
                <a:spcPct val="90000"/>
              </a:lnSpc>
              <a:spcBef>
                <a:spcPts val="413"/>
              </a:spcBef>
              <a:buSzPct val="100000"/>
              <a:buFont typeface="Arial" panose="020B0604020202020204" pitchFamily="34" charset="0"/>
              <a:buChar char="•"/>
              <a:defRPr kumimoji="1" sz="16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3pPr>
            <a:lvl4pPr marL="1322388"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4pPr>
            <a:lvl5pPr marL="1700213"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5pPr>
            <a:lvl6pPr marL="21574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6pPr>
            <a:lvl7pPr marL="26146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7pPr>
            <a:lvl8pPr marL="30718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8pPr>
            <a:lvl9pPr marL="35290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9pPr>
          </a:lstStyle>
          <a:p>
            <a:pPr algn="ctr">
              <a:lnSpc>
                <a:spcPts val="3900"/>
              </a:lnSpc>
              <a:spcBef>
                <a:spcPct val="0"/>
              </a:spcBef>
              <a:buFontTx/>
              <a:buNone/>
            </a:pPr>
            <a:r>
              <a:rPr lang="ja-JP" altLang="en-US" sz="1400" dirty="0">
                <a:latin typeface="メイリオ" panose="020B0604030504040204" pitchFamily="50" charset="-128"/>
                <a:ea typeface="メイリオ" panose="020B0604030504040204" pitchFamily="50" charset="-128"/>
              </a:rPr>
              <a:t>★組織名称の表記についてのお願い</a:t>
            </a:r>
          </a:p>
          <a:p>
            <a:pPr algn="just">
              <a:lnSpc>
                <a:spcPts val="1500"/>
              </a:lnSpc>
              <a:spcBef>
                <a:spcPct val="0"/>
              </a:spcBef>
              <a:buFontTx/>
              <a:buNone/>
            </a:pPr>
            <a:r>
              <a:rPr lang="ja-JP" altLang="en-US" sz="1000" dirty="0">
                <a:latin typeface="メイリオ" panose="020B0604030504040204" pitchFamily="50" charset="-128"/>
                <a:ea typeface="メイリオ" panose="020B0604030504040204" pitchFamily="50" charset="-128"/>
              </a:rPr>
              <a:t>　地方独立行政法人青森県産業技術センターは、県庁の組織ではありません。</a:t>
            </a:r>
          </a:p>
          <a:p>
            <a:pPr algn="just">
              <a:lnSpc>
                <a:spcPts val="1500"/>
              </a:lnSpc>
              <a:spcBef>
                <a:spcPct val="0"/>
              </a:spcBef>
              <a:buFontTx/>
              <a:buNone/>
            </a:pPr>
            <a:r>
              <a:rPr lang="ja-JP" altLang="en-US" sz="1000" dirty="0">
                <a:latin typeface="メイリオ" panose="020B0604030504040204" pitchFamily="50" charset="-128"/>
                <a:ea typeface="メイリオ" panose="020B0604030504040204" pitchFamily="50" charset="-128"/>
              </a:rPr>
              <a:t>　地方独立行政法人青森県産業技術センターの名称を省略して表記する場合は、地方独立行政法人であることが明確に分かるよう、「</a:t>
            </a:r>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地独</a:t>
            </a:r>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青森県産業技術センター」又は、当センターの略称「青森産技」をお使いくださるようお願いします。</a:t>
            </a:r>
          </a:p>
          <a:p>
            <a:pPr algn="just">
              <a:lnSpc>
                <a:spcPts val="1500"/>
              </a:lnSpc>
              <a:spcBef>
                <a:spcPct val="0"/>
              </a:spcBef>
              <a:buFontTx/>
              <a:buNone/>
            </a:pPr>
            <a:r>
              <a:rPr lang="ja-JP" altLang="en-US" sz="1000" dirty="0">
                <a:latin typeface="メイリオ" panose="020B0604030504040204" pitchFamily="50" charset="-128"/>
                <a:ea typeface="メイリオ" panose="020B0604030504040204" pitchFamily="50" charset="-128"/>
              </a:rPr>
              <a:t>　また各研究所の表記につきましても、「県○○研究所」ではなく</a:t>
            </a:r>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a:t>
            </a:r>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地独</a:t>
            </a:r>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青森県産業技術センター○○研究所」、又は「青森産技○○研究所」と表記してくださるようお願いします。</a:t>
            </a:r>
          </a:p>
        </p:txBody>
      </p:sp>
      <p:sp>
        <p:nvSpPr>
          <p:cNvPr id="13" name="テキスト ボックス 5">
            <a:extLst>
              <a:ext uri="{FF2B5EF4-FFF2-40B4-BE49-F238E27FC236}">
                <a16:creationId xmlns:a16="http://schemas.microsoft.com/office/drawing/2014/main" id="{B0FE3B61-60A4-5CC2-1407-87460194B5FF}"/>
              </a:ext>
            </a:extLst>
          </p:cNvPr>
          <p:cNvSpPr>
            <a:spLocks noChangeArrowheads="1"/>
          </p:cNvSpPr>
          <p:nvPr/>
        </p:nvSpPr>
        <p:spPr bwMode="auto">
          <a:xfrm>
            <a:off x="0" y="926472"/>
            <a:ext cx="7559675" cy="9192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nSpc>
                <a:spcPct val="90000"/>
              </a:lnSpc>
              <a:spcBef>
                <a:spcPts val="825"/>
              </a:spcBef>
              <a:buSzPct val="100000"/>
              <a:buFont typeface="Arial" panose="020B0604020202020204" pitchFamily="34" charset="0"/>
              <a:buChar char="•"/>
              <a:defRPr kumimoji="1" sz="23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1pPr>
            <a:lvl2pPr marL="566738" indent="-188913">
              <a:lnSpc>
                <a:spcPct val="90000"/>
              </a:lnSpc>
              <a:spcBef>
                <a:spcPts val="413"/>
              </a:spcBef>
              <a:buSzPct val="100000"/>
              <a:buFont typeface="Arial" panose="020B0604020202020204" pitchFamily="34" charset="0"/>
              <a:buChar char="•"/>
              <a:defRPr kumimoji="1" sz="19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2pPr>
            <a:lvl3pPr marL="944563" indent="-188913">
              <a:lnSpc>
                <a:spcPct val="90000"/>
              </a:lnSpc>
              <a:spcBef>
                <a:spcPts val="413"/>
              </a:spcBef>
              <a:buSzPct val="100000"/>
              <a:buFont typeface="Arial" panose="020B0604020202020204" pitchFamily="34" charset="0"/>
              <a:buChar char="•"/>
              <a:defRPr kumimoji="1" sz="16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3pPr>
            <a:lvl4pPr marL="1322388"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4pPr>
            <a:lvl5pPr marL="1700213" indent="-188913">
              <a:lnSpc>
                <a:spcPct val="90000"/>
              </a:lnSpc>
              <a:spcBef>
                <a:spcPts val="413"/>
              </a:spcBef>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5pPr>
            <a:lvl6pPr marL="21574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6pPr>
            <a:lvl7pPr marL="26146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7pPr>
            <a:lvl8pPr marL="30718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8pPr>
            <a:lvl9pPr marL="3529013" indent="-188913" eaLnBrk="0" fontAlgn="base" hangingPunct="0">
              <a:lnSpc>
                <a:spcPct val="90000"/>
              </a:lnSpc>
              <a:spcBef>
                <a:spcPts val="413"/>
              </a:spcBef>
              <a:spcAft>
                <a:spcPct val="0"/>
              </a:spcAft>
              <a:buSzPct val="100000"/>
              <a:buFont typeface="Arial" panose="020B0604020202020204" pitchFamily="34" charset="0"/>
              <a:buChar char="•"/>
              <a:defRPr kumimoji="1" sz="1400">
                <a:solidFill>
                  <a:schemeClr val="tx1"/>
                </a:solidFill>
                <a:latin typeface="Calibri" panose="020F0502020204030204" pitchFamily="34" charset="0"/>
                <a:ea typeface="ＭＳ Ｐゴシック" panose="020B0600070205080204" pitchFamily="50" charset="-128"/>
                <a:cs typeface="Arial" panose="020B0604020202020204" pitchFamily="34" charset="0"/>
              </a:defRPr>
            </a:lvl9pPr>
          </a:lstStyle>
          <a:p>
            <a:pPr algn="ctr">
              <a:lnSpc>
                <a:spcPts val="3100"/>
              </a:lnSpc>
              <a:spcBef>
                <a:spcPct val="0"/>
              </a:spcBef>
              <a:buFontTx/>
              <a:buNone/>
            </a:pPr>
            <a:r>
              <a:rPr lang="ja-JP" altLang="en-US" sz="2400" b="1" dirty="0">
                <a:latin typeface="メイリオ" panose="020B0604030504040204" pitchFamily="50" charset="-128"/>
                <a:ea typeface="メイリオ" panose="020B0604030504040204" pitchFamily="50" charset="-128"/>
              </a:rPr>
              <a:t>弘前工業研究所の</a:t>
            </a:r>
            <a:endParaRPr lang="en-US" altLang="ja-JP" sz="2400" b="1" dirty="0">
              <a:latin typeface="メイリオ" panose="020B0604030504040204" pitchFamily="50" charset="-128"/>
              <a:ea typeface="メイリオ" panose="020B0604030504040204" pitchFamily="50" charset="-128"/>
            </a:endParaRPr>
          </a:p>
          <a:p>
            <a:pPr algn="ctr">
              <a:lnSpc>
                <a:spcPts val="3100"/>
              </a:lnSpc>
              <a:spcBef>
                <a:spcPct val="0"/>
              </a:spcBef>
              <a:buFontTx/>
              <a:buNone/>
            </a:pPr>
            <a:r>
              <a:rPr lang="ja-JP" altLang="en-US" sz="2400" b="1" dirty="0">
                <a:latin typeface="メイリオ" panose="020B0604030504040204" pitchFamily="50" charset="-128"/>
                <a:ea typeface="メイリオ" panose="020B0604030504040204" pitchFamily="50" charset="-128"/>
              </a:rPr>
              <a:t>交通案内</a:t>
            </a:r>
            <a:endParaRPr lang="ja-JP" altLang="en-US" sz="2200" b="1" dirty="0">
              <a:latin typeface="メイリオ" panose="020B0604030504040204" pitchFamily="50" charset="-128"/>
              <a:ea typeface="メイリオ" panose="020B0604030504040204" pitchFamily="50" charset="-128"/>
            </a:endParaRPr>
          </a:p>
        </p:txBody>
      </p:sp>
      <p:grpSp>
        <p:nvGrpSpPr>
          <p:cNvPr id="21" name="グループ化 20">
            <a:extLst>
              <a:ext uri="{FF2B5EF4-FFF2-40B4-BE49-F238E27FC236}">
                <a16:creationId xmlns:a16="http://schemas.microsoft.com/office/drawing/2014/main" id="{6BCA01B8-479F-48E5-C589-3E22B76ED633}"/>
              </a:ext>
            </a:extLst>
          </p:cNvPr>
          <p:cNvGrpSpPr/>
          <p:nvPr/>
        </p:nvGrpSpPr>
        <p:grpSpPr>
          <a:xfrm>
            <a:off x="419100" y="9662567"/>
            <a:ext cx="6782975" cy="574148"/>
            <a:chOff x="322968" y="1524784"/>
            <a:chExt cx="6440823" cy="527364"/>
          </a:xfrm>
          <a:solidFill>
            <a:srgbClr val="66FF99"/>
          </a:solidFill>
        </p:grpSpPr>
        <p:sp>
          <p:nvSpPr>
            <p:cNvPr id="22" name="正方形/長方形 21">
              <a:extLst>
                <a:ext uri="{FF2B5EF4-FFF2-40B4-BE49-F238E27FC236}">
                  <a16:creationId xmlns:a16="http://schemas.microsoft.com/office/drawing/2014/main" id="{E2C01C2C-3DB3-79DB-891C-C48E5F6899FE}"/>
                </a:ext>
              </a:extLst>
            </p:cNvPr>
            <p:cNvSpPr/>
            <p:nvPr/>
          </p:nvSpPr>
          <p:spPr>
            <a:xfrm>
              <a:off x="423159" y="1765607"/>
              <a:ext cx="607371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31" name="円/楕円 25">
              <a:extLst>
                <a:ext uri="{FF2B5EF4-FFF2-40B4-BE49-F238E27FC236}">
                  <a16:creationId xmlns:a16="http://schemas.microsoft.com/office/drawing/2014/main" id="{A6766381-FE03-2B21-1B27-5620AAEFB8AA}"/>
                </a:ext>
              </a:extLst>
            </p:cNvPr>
            <p:cNvSpPr/>
            <p:nvPr/>
          </p:nvSpPr>
          <p:spPr>
            <a:xfrm>
              <a:off x="322968" y="1688275"/>
              <a:ext cx="200383" cy="2003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sp>
          <p:nvSpPr>
            <p:cNvPr id="32" name="円/楕円 26">
              <a:extLst>
                <a:ext uri="{FF2B5EF4-FFF2-40B4-BE49-F238E27FC236}">
                  <a16:creationId xmlns:a16="http://schemas.microsoft.com/office/drawing/2014/main" id="{460ED630-551D-5B8B-8FC1-FAA1B4616E53}"/>
                </a:ext>
              </a:extLst>
            </p:cNvPr>
            <p:cNvSpPr/>
            <p:nvPr/>
          </p:nvSpPr>
          <p:spPr>
            <a:xfrm>
              <a:off x="6236427" y="1524784"/>
              <a:ext cx="527364" cy="5273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grpSp>
      <p:sp>
        <p:nvSpPr>
          <p:cNvPr id="33" name="テキスト ボックス 32">
            <a:extLst>
              <a:ext uri="{FF2B5EF4-FFF2-40B4-BE49-F238E27FC236}">
                <a16:creationId xmlns:a16="http://schemas.microsoft.com/office/drawing/2014/main" id="{991F6B0B-2FE1-458D-6590-AA5B530C95DD}"/>
              </a:ext>
            </a:extLst>
          </p:cNvPr>
          <p:cNvSpPr txBox="1"/>
          <p:nvPr/>
        </p:nvSpPr>
        <p:spPr>
          <a:xfrm>
            <a:off x="6691567" y="9792239"/>
            <a:ext cx="551705" cy="366121"/>
          </a:xfrm>
          <a:prstGeom prst="rect">
            <a:avLst/>
          </a:prstGeom>
          <a:noFill/>
        </p:spPr>
        <p:txBody>
          <a:bodyPr wrap="square" rtlCol="0">
            <a:spAutoFit/>
          </a:bodyPr>
          <a:lstStyle/>
          <a:p>
            <a:r>
              <a:rPr kumimoji="1" lang="en-US" altLang="ja-JP" dirty="0">
                <a:latin typeface="メイリオ" panose="020B0604030504040204" pitchFamily="50" charset="-128"/>
                <a:ea typeface="メイリオ" panose="020B0604030504040204" pitchFamily="50" charset="-128"/>
              </a:rPr>
              <a:t>4</a:t>
            </a:r>
            <a:r>
              <a:rPr kumimoji="1" lang="en-US" altLang="ja-JP" sz="1100" dirty="0">
                <a:latin typeface="メイリオ" panose="020B0604030504040204" pitchFamily="50" charset="-128"/>
                <a:ea typeface="メイリオ" panose="020B0604030504040204" pitchFamily="50" charset="-128"/>
              </a:rPr>
              <a:t>/4</a:t>
            </a:r>
            <a:endParaRPr kumimoji="1" lang="ja-JP" altLang="en-US" dirty="0">
              <a:latin typeface="メイリオ" panose="020B0604030504040204" pitchFamily="50" charset="-128"/>
              <a:ea typeface="メイリオ" panose="020B0604030504040204" pitchFamily="50" charset="-128"/>
            </a:endParaRPr>
          </a:p>
        </p:txBody>
      </p:sp>
      <p:pic>
        <p:nvPicPr>
          <p:cNvPr id="35" name="グループ化 21">
            <a:extLst>
              <a:ext uri="{FF2B5EF4-FFF2-40B4-BE49-F238E27FC236}">
                <a16:creationId xmlns:a16="http://schemas.microsoft.com/office/drawing/2014/main" id="{9D75B4AC-14A8-6142-8B53-0B141192328B}"/>
              </a:ext>
            </a:extLst>
          </p:cNvPr>
          <p:cNvPicPr preferRelativeResize="0">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19100" y="1728836"/>
            <a:ext cx="6905625" cy="201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グループ化 21">
            <a:extLst>
              <a:ext uri="{FF2B5EF4-FFF2-40B4-BE49-F238E27FC236}">
                <a16:creationId xmlns:a16="http://schemas.microsoft.com/office/drawing/2014/main" id="{B1F9F7B8-BFB7-645B-12B7-9FB2643D17D8}"/>
              </a:ext>
            </a:extLst>
          </p:cNvPr>
          <p:cNvPicPr preferRelativeResize="0">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19100" y="7692975"/>
            <a:ext cx="6905625" cy="201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グラフィックス 2">
            <a:extLst>
              <a:ext uri="{FF2B5EF4-FFF2-40B4-BE49-F238E27FC236}">
                <a16:creationId xmlns:a16="http://schemas.microsoft.com/office/drawing/2014/main" id="{8F00038F-80C4-6DFD-EF16-B004174A4CE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0647" y="1362795"/>
            <a:ext cx="6167507" cy="5687250"/>
          </a:xfrm>
          <a:prstGeom prst="rect">
            <a:avLst/>
          </a:prstGeom>
        </p:spPr>
      </p:pic>
      <p:sp>
        <p:nvSpPr>
          <p:cNvPr id="2" name="テキスト ボックス 1">
            <a:extLst>
              <a:ext uri="{FF2B5EF4-FFF2-40B4-BE49-F238E27FC236}">
                <a16:creationId xmlns:a16="http://schemas.microsoft.com/office/drawing/2014/main" id="{99BA1F89-5B55-2B6F-2EDD-1B72985BD600}"/>
              </a:ext>
            </a:extLst>
          </p:cNvPr>
          <p:cNvSpPr txBox="1"/>
          <p:nvPr/>
        </p:nvSpPr>
        <p:spPr>
          <a:xfrm>
            <a:off x="741051" y="6479141"/>
            <a:ext cx="6241733" cy="1323439"/>
          </a:xfrm>
          <a:prstGeom prst="rect">
            <a:avLst/>
          </a:prstGeom>
          <a:noFill/>
        </p:spPr>
        <p:txBody>
          <a:bodyPr wrap="square" rtlCol="0">
            <a:spAutoFit/>
          </a:bodyPr>
          <a:lstStyle/>
          <a:p>
            <a:pPr marL="712788" indent="-312738"/>
            <a:r>
              <a:rPr kumimoji="1" lang="ja-JP" altLang="en-US" sz="1400">
                <a:latin typeface="Meiryo" panose="020B0604030504040204" pitchFamily="34" charset="-128"/>
                <a:ea typeface="Meiryo" panose="020B0604030504040204" pitchFamily="34" charset="-128"/>
              </a:rPr>
              <a:t>〒</a:t>
            </a:r>
            <a:r>
              <a:rPr kumimoji="1" lang="en-US" altLang="ja-JP" sz="1400" dirty="0">
                <a:latin typeface="Meiryo" panose="020B0604030504040204" pitchFamily="34" charset="-128"/>
                <a:ea typeface="Meiryo" panose="020B0604030504040204" pitchFamily="34" charset="-128"/>
              </a:rPr>
              <a:t>036-8104</a:t>
            </a:r>
            <a:r>
              <a:rPr kumimoji="1" lang="ja-JP" altLang="en-US" sz="1400">
                <a:latin typeface="Meiryo" panose="020B0604030504040204" pitchFamily="34" charset="-128"/>
                <a:ea typeface="Meiryo" panose="020B0604030504040204" pitchFamily="34" charset="-128"/>
              </a:rPr>
              <a:t>　弘前市扇町１丁目１番８　</a:t>
            </a:r>
            <a:r>
              <a:rPr kumimoji="1" lang="en-US" altLang="ja-JP" sz="1400" dirty="0">
                <a:latin typeface="Meiryo" panose="020B0604030504040204" pitchFamily="34" charset="-128"/>
                <a:ea typeface="Meiryo" panose="020B0604030504040204" pitchFamily="34" charset="-128"/>
              </a:rPr>
              <a:t>TEL:0172-55-6740</a:t>
            </a:r>
            <a:br>
              <a:rPr kumimoji="1" lang="ja-JP" altLang="en-US" sz="1400">
                <a:latin typeface="Meiryo" panose="020B0604030504040204" pitchFamily="34" charset="-128"/>
                <a:ea typeface="Meiryo" panose="020B0604030504040204" pitchFamily="34" charset="-128"/>
              </a:rPr>
            </a:br>
            <a:r>
              <a:rPr kumimoji="1" lang="ja-JP" altLang="en-US" sz="1400">
                <a:latin typeface="Meiryo" panose="020B0604030504040204" pitchFamily="34" charset="-128"/>
                <a:ea typeface="Meiryo" panose="020B0604030504040204" pitchFamily="34" charset="-128"/>
              </a:rPr>
              <a:t>◎弘南鉄道弘南線 運動公園前駅 下車徒歩３分</a:t>
            </a:r>
          </a:p>
          <a:p>
            <a:r>
              <a:rPr kumimoji="1" lang="en-US" altLang="ja-JP" sz="1400" dirty="0">
                <a:latin typeface="Meiryo" panose="020B0604030504040204" pitchFamily="34" charset="-128"/>
                <a:ea typeface="Meiryo" panose="020B0604030504040204" pitchFamily="34" charset="-128"/>
              </a:rPr>
              <a:t> </a:t>
            </a:r>
          </a:p>
          <a:p>
            <a:pPr marL="184150" indent="-136525"/>
            <a:r>
              <a:rPr kumimoji="1" lang="en-US" altLang="ja-JP" sz="1200" spc="-100" dirty="0">
                <a:latin typeface="Meiryo" panose="020B0604030504040204" pitchFamily="34" charset="-128"/>
                <a:ea typeface="Meiryo" panose="020B0604030504040204" pitchFamily="34" charset="-128"/>
              </a:rPr>
              <a:t>※</a:t>
            </a:r>
            <a:r>
              <a:rPr kumimoji="1" lang="ja-JP" altLang="en-US" sz="1200" spc="-100">
                <a:latin typeface="Meiryo" panose="020B0604030504040204" pitchFamily="34" charset="-128"/>
                <a:ea typeface="Meiryo" panose="020B0604030504040204" pitchFamily="34" charset="-128"/>
              </a:rPr>
              <a:t>お車でお越しの場合、国道７号線からの直接の進入路はございません</a:t>
            </a:r>
            <a:r>
              <a:rPr kumimoji="1" lang="ja-JP" altLang="en-US" sz="1200" spc="-600">
                <a:latin typeface="Meiryo" panose="020B0604030504040204" pitchFamily="34" charset="-128"/>
                <a:ea typeface="Meiryo" panose="020B0604030504040204" pitchFamily="34" charset="-128"/>
              </a:rPr>
              <a:t>。</a:t>
            </a:r>
            <a:r>
              <a:rPr kumimoji="1" lang="ja-JP" altLang="en-US" sz="1200" spc="-100">
                <a:latin typeface="Meiryo" panose="020B0604030504040204" pitchFamily="34" charset="-128"/>
                <a:ea typeface="Meiryo" panose="020B0604030504040204" pitchFamily="34" charset="-128"/>
              </a:rPr>
              <a:t>「弘前脳卒中・リハビリテーションセンター」様側からのアクセスとなりますのでご注意ください。</a:t>
            </a:r>
          </a:p>
          <a:p>
            <a:endParaRPr kumimoji="1" lang="ja-JP" altLang="en-US" sz="1400">
              <a:latin typeface="Meiryo" panose="020B0604030504040204" pitchFamily="34" charset="-128"/>
              <a:ea typeface="Meiryo" panose="020B0604030504040204" pitchFamily="34" charset="-128"/>
            </a:endParaRPr>
          </a:p>
        </p:txBody>
      </p:sp>
    </p:spTree>
    <p:extLst>
      <p:ext uri="{BB962C8B-B14F-4D97-AF65-F5344CB8AC3E}">
        <p14:creationId xmlns:p14="http://schemas.microsoft.com/office/powerpoint/2010/main" val="424630581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2101</TotalTime>
  <Words>961</Words>
  <Application>Microsoft Office PowerPoint</Application>
  <PresentationFormat>ユーザー設定</PresentationFormat>
  <Paragraphs>117</Paragraphs>
  <Slides>4</Slides>
  <Notes>4</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vt:i4>
      </vt:variant>
    </vt:vector>
  </HeadingPairs>
  <TitlesOfParts>
    <vt:vector size="10" baseType="lpstr">
      <vt:lpstr>メイリオ</vt:lpstr>
      <vt:lpstr>Calibri Light</vt:lpstr>
      <vt:lpstr>メイリオ</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地方独立行政法人青森県産業技術センター;弘前地域研究所</dc:creator>
  <cp:lastModifiedBy>takashi komukai</cp:lastModifiedBy>
  <cp:revision>125</cp:revision>
  <cp:lastPrinted>2024-08-09T01:56:19Z</cp:lastPrinted>
  <dcterms:created xsi:type="dcterms:W3CDTF">2015-05-25T07:54:34Z</dcterms:created>
  <dcterms:modified xsi:type="dcterms:W3CDTF">2024-08-27T06:37:34Z</dcterms:modified>
</cp:coreProperties>
</file>